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2" r:id="rId7"/>
    <p:sldId id="263" r:id="rId8"/>
    <p:sldId id="264" r:id="rId9"/>
    <p:sldId id="265" r:id="rId10"/>
    <p:sldId id="266"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914" y="8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0D379CB-4125-4C5D-BB1E-FBC77E5BD74F}"/>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3E6FBF88-764F-4FA5-AD44-FDCF280321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DED04686-1CEB-4822-844F-C74221C626FD}"/>
              </a:ext>
            </a:extLst>
          </p:cNvPr>
          <p:cNvSpPr>
            <a:spLocks noGrp="1"/>
          </p:cNvSpPr>
          <p:nvPr>
            <p:ph type="dt" sz="half" idx="10"/>
          </p:nvPr>
        </p:nvSpPr>
        <p:spPr/>
        <p:txBody>
          <a:bodyPr/>
          <a:lstStyle/>
          <a:p>
            <a:fld id="{6FB8ADFA-AADC-40C5-B5F7-E4D728AED2A1}" type="datetimeFigureOut">
              <a:rPr lang="ru-RU" smtClean="0"/>
              <a:t>05.06.2026</a:t>
            </a:fld>
            <a:endParaRPr lang="ru-RU"/>
          </a:p>
        </p:txBody>
      </p:sp>
      <p:sp>
        <p:nvSpPr>
          <p:cNvPr id="5" name="Нижний колонтитул 4">
            <a:extLst>
              <a:ext uri="{FF2B5EF4-FFF2-40B4-BE49-F238E27FC236}">
                <a16:creationId xmlns:a16="http://schemas.microsoft.com/office/drawing/2014/main" id="{E7C23132-FA80-4382-83A0-C5572BCFFFA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8DB021F4-3230-4AB2-9A29-551ED758E161}"/>
              </a:ext>
            </a:extLst>
          </p:cNvPr>
          <p:cNvSpPr>
            <a:spLocks noGrp="1"/>
          </p:cNvSpPr>
          <p:nvPr>
            <p:ph type="sldNum" sz="quarter" idx="12"/>
          </p:nvPr>
        </p:nvSpPr>
        <p:spPr/>
        <p:txBody>
          <a:bodyPr/>
          <a:lstStyle/>
          <a:p>
            <a:fld id="{619B6EAA-A087-49CC-9036-861CB44E337C}" type="slidenum">
              <a:rPr lang="ru-RU" smtClean="0"/>
              <a:t>‹#›</a:t>
            </a:fld>
            <a:endParaRPr lang="ru-RU"/>
          </a:p>
        </p:txBody>
      </p:sp>
    </p:spTree>
    <p:extLst>
      <p:ext uri="{BB962C8B-B14F-4D97-AF65-F5344CB8AC3E}">
        <p14:creationId xmlns:p14="http://schemas.microsoft.com/office/powerpoint/2010/main" val="2486866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C98FB08-8952-4064-9767-CC95E1CF6EAC}"/>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9FE702C0-30E4-41B1-9A5C-A725F0573AA4}"/>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988EEF1-444A-41ED-91F1-261113CADFD7}"/>
              </a:ext>
            </a:extLst>
          </p:cNvPr>
          <p:cNvSpPr>
            <a:spLocks noGrp="1"/>
          </p:cNvSpPr>
          <p:nvPr>
            <p:ph type="dt" sz="half" idx="10"/>
          </p:nvPr>
        </p:nvSpPr>
        <p:spPr/>
        <p:txBody>
          <a:bodyPr/>
          <a:lstStyle/>
          <a:p>
            <a:fld id="{6FB8ADFA-AADC-40C5-B5F7-E4D728AED2A1}" type="datetimeFigureOut">
              <a:rPr lang="ru-RU" smtClean="0"/>
              <a:t>05.06.2026</a:t>
            </a:fld>
            <a:endParaRPr lang="ru-RU"/>
          </a:p>
        </p:txBody>
      </p:sp>
      <p:sp>
        <p:nvSpPr>
          <p:cNvPr id="5" name="Нижний колонтитул 4">
            <a:extLst>
              <a:ext uri="{FF2B5EF4-FFF2-40B4-BE49-F238E27FC236}">
                <a16:creationId xmlns:a16="http://schemas.microsoft.com/office/drawing/2014/main" id="{83A7840C-BE07-49A9-958F-2EC73ACEF8B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507E4EC-1610-4EA4-A09B-C87BB399C409}"/>
              </a:ext>
            </a:extLst>
          </p:cNvPr>
          <p:cNvSpPr>
            <a:spLocks noGrp="1"/>
          </p:cNvSpPr>
          <p:nvPr>
            <p:ph type="sldNum" sz="quarter" idx="12"/>
          </p:nvPr>
        </p:nvSpPr>
        <p:spPr/>
        <p:txBody>
          <a:bodyPr/>
          <a:lstStyle/>
          <a:p>
            <a:fld id="{619B6EAA-A087-49CC-9036-861CB44E337C}" type="slidenum">
              <a:rPr lang="ru-RU" smtClean="0"/>
              <a:t>‹#›</a:t>
            </a:fld>
            <a:endParaRPr lang="ru-RU"/>
          </a:p>
        </p:txBody>
      </p:sp>
    </p:spTree>
    <p:extLst>
      <p:ext uri="{BB962C8B-B14F-4D97-AF65-F5344CB8AC3E}">
        <p14:creationId xmlns:p14="http://schemas.microsoft.com/office/powerpoint/2010/main" val="2016458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CDD0FC9F-327A-4C48-827C-4940BD812E4E}"/>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B9CEADB7-15BB-4237-816F-C40C5D558743}"/>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7ACC7E9-60CC-4FDA-B4B8-54393C02AAAC}"/>
              </a:ext>
            </a:extLst>
          </p:cNvPr>
          <p:cNvSpPr>
            <a:spLocks noGrp="1"/>
          </p:cNvSpPr>
          <p:nvPr>
            <p:ph type="dt" sz="half" idx="10"/>
          </p:nvPr>
        </p:nvSpPr>
        <p:spPr/>
        <p:txBody>
          <a:bodyPr/>
          <a:lstStyle/>
          <a:p>
            <a:fld id="{6FB8ADFA-AADC-40C5-B5F7-E4D728AED2A1}" type="datetimeFigureOut">
              <a:rPr lang="ru-RU" smtClean="0"/>
              <a:t>05.06.2026</a:t>
            </a:fld>
            <a:endParaRPr lang="ru-RU"/>
          </a:p>
        </p:txBody>
      </p:sp>
      <p:sp>
        <p:nvSpPr>
          <p:cNvPr id="5" name="Нижний колонтитул 4">
            <a:extLst>
              <a:ext uri="{FF2B5EF4-FFF2-40B4-BE49-F238E27FC236}">
                <a16:creationId xmlns:a16="http://schemas.microsoft.com/office/drawing/2014/main" id="{259DF83A-ABCD-417E-8AF4-FFD63FA25F5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7C7C580-4646-4199-82D6-9B6FB136BCF6}"/>
              </a:ext>
            </a:extLst>
          </p:cNvPr>
          <p:cNvSpPr>
            <a:spLocks noGrp="1"/>
          </p:cNvSpPr>
          <p:nvPr>
            <p:ph type="sldNum" sz="quarter" idx="12"/>
          </p:nvPr>
        </p:nvSpPr>
        <p:spPr/>
        <p:txBody>
          <a:bodyPr/>
          <a:lstStyle/>
          <a:p>
            <a:fld id="{619B6EAA-A087-49CC-9036-861CB44E337C}" type="slidenum">
              <a:rPr lang="ru-RU" smtClean="0"/>
              <a:t>‹#›</a:t>
            </a:fld>
            <a:endParaRPr lang="ru-RU"/>
          </a:p>
        </p:txBody>
      </p:sp>
    </p:spTree>
    <p:extLst>
      <p:ext uri="{BB962C8B-B14F-4D97-AF65-F5344CB8AC3E}">
        <p14:creationId xmlns:p14="http://schemas.microsoft.com/office/powerpoint/2010/main" val="2568719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5A301C-2927-48E1-AC3F-C03643FB8F15}"/>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A821DB29-D504-4DB5-8602-5B7B3BF3BFB3}"/>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E764FA9E-AF55-4C7F-BDAD-9B02904DA353}"/>
              </a:ext>
            </a:extLst>
          </p:cNvPr>
          <p:cNvSpPr>
            <a:spLocks noGrp="1"/>
          </p:cNvSpPr>
          <p:nvPr>
            <p:ph type="dt" sz="half" idx="10"/>
          </p:nvPr>
        </p:nvSpPr>
        <p:spPr/>
        <p:txBody>
          <a:bodyPr/>
          <a:lstStyle/>
          <a:p>
            <a:fld id="{6FB8ADFA-AADC-40C5-B5F7-E4D728AED2A1}" type="datetimeFigureOut">
              <a:rPr lang="ru-RU" smtClean="0"/>
              <a:t>05.06.2026</a:t>
            </a:fld>
            <a:endParaRPr lang="ru-RU"/>
          </a:p>
        </p:txBody>
      </p:sp>
      <p:sp>
        <p:nvSpPr>
          <p:cNvPr id="5" name="Нижний колонтитул 4">
            <a:extLst>
              <a:ext uri="{FF2B5EF4-FFF2-40B4-BE49-F238E27FC236}">
                <a16:creationId xmlns:a16="http://schemas.microsoft.com/office/drawing/2014/main" id="{3E611EC3-E72A-49DF-ABF5-5196AA69A29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5B8FBE3-77E3-435A-8D1C-B8CB637D930E}"/>
              </a:ext>
            </a:extLst>
          </p:cNvPr>
          <p:cNvSpPr>
            <a:spLocks noGrp="1"/>
          </p:cNvSpPr>
          <p:nvPr>
            <p:ph type="sldNum" sz="quarter" idx="12"/>
          </p:nvPr>
        </p:nvSpPr>
        <p:spPr/>
        <p:txBody>
          <a:bodyPr/>
          <a:lstStyle/>
          <a:p>
            <a:fld id="{619B6EAA-A087-49CC-9036-861CB44E337C}" type="slidenum">
              <a:rPr lang="ru-RU" smtClean="0"/>
              <a:t>‹#›</a:t>
            </a:fld>
            <a:endParaRPr lang="ru-RU"/>
          </a:p>
        </p:txBody>
      </p:sp>
    </p:spTree>
    <p:extLst>
      <p:ext uri="{BB962C8B-B14F-4D97-AF65-F5344CB8AC3E}">
        <p14:creationId xmlns:p14="http://schemas.microsoft.com/office/powerpoint/2010/main" val="1438155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92B9304-8118-4C90-80D3-B7B6D95779A4}"/>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595E3AE7-DB4A-4180-92B1-BE101D69C4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ECCF224F-A8BC-4A5C-B177-4385B0562F00}"/>
              </a:ext>
            </a:extLst>
          </p:cNvPr>
          <p:cNvSpPr>
            <a:spLocks noGrp="1"/>
          </p:cNvSpPr>
          <p:nvPr>
            <p:ph type="dt" sz="half" idx="10"/>
          </p:nvPr>
        </p:nvSpPr>
        <p:spPr/>
        <p:txBody>
          <a:bodyPr/>
          <a:lstStyle/>
          <a:p>
            <a:fld id="{6FB8ADFA-AADC-40C5-B5F7-E4D728AED2A1}" type="datetimeFigureOut">
              <a:rPr lang="ru-RU" smtClean="0"/>
              <a:t>05.06.2026</a:t>
            </a:fld>
            <a:endParaRPr lang="ru-RU"/>
          </a:p>
        </p:txBody>
      </p:sp>
      <p:sp>
        <p:nvSpPr>
          <p:cNvPr id="5" name="Нижний колонтитул 4">
            <a:extLst>
              <a:ext uri="{FF2B5EF4-FFF2-40B4-BE49-F238E27FC236}">
                <a16:creationId xmlns:a16="http://schemas.microsoft.com/office/drawing/2014/main" id="{514B6334-1F10-4782-A8AC-61AB2EE3A64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91C3C3E-AFF6-447F-86E3-BCB52C28E4B4}"/>
              </a:ext>
            </a:extLst>
          </p:cNvPr>
          <p:cNvSpPr>
            <a:spLocks noGrp="1"/>
          </p:cNvSpPr>
          <p:nvPr>
            <p:ph type="sldNum" sz="quarter" idx="12"/>
          </p:nvPr>
        </p:nvSpPr>
        <p:spPr/>
        <p:txBody>
          <a:bodyPr/>
          <a:lstStyle/>
          <a:p>
            <a:fld id="{619B6EAA-A087-49CC-9036-861CB44E337C}" type="slidenum">
              <a:rPr lang="ru-RU" smtClean="0"/>
              <a:t>‹#›</a:t>
            </a:fld>
            <a:endParaRPr lang="ru-RU"/>
          </a:p>
        </p:txBody>
      </p:sp>
    </p:spTree>
    <p:extLst>
      <p:ext uri="{BB962C8B-B14F-4D97-AF65-F5344CB8AC3E}">
        <p14:creationId xmlns:p14="http://schemas.microsoft.com/office/powerpoint/2010/main" val="1080968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587F6B1-6D90-4A84-B7E9-D198F5976569}"/>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8EE1A334-00FB-4F96-B54C-E9C6F2D826B8}"/>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08CCC5ED-CF5B-4CEF-B652-E5BE9A5CE567}"/>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ABA7246F-368D-49F8-B814-63C823D60788}"/>
              </a:ext>
            </a:extLst>
          </p:cNvPr>
          <p:cNvSpPr>
            <a:spLocks noGrp="1"/>
          </p:cNvSpPr>
          <p:nvPr>
            <p:ph type="dt" sz="half" idx="10"/>
          </p:nvPr>
        </p:nvSpPr>
        <p:spPr/>
        <p:txBody>
          <a:bodyPr/>
          <a:lstStyle/>
          <a:p>
            <a:fld id="{6FB8ADFA-AADC-40C5-B5F7-E4D728AED2A1}" type="datetimeFigureOut">
              <a:rPr lang="ru-RU" smtClean="0"/>
              <a:t>05.06.2026</a:t>
            </a:fld>
            <a:endParaRPr lang="ru-RU"/>
          </a:p>
        </p:txBody>
      </p:sp>
      <p:sp>
        <p:nvSpPr>
          <p:cNvPr id="6" name="Нижний колонтитул 5">
            <a:extLst>
              <a:ext uri="{FF2B5EF4-FFF2-40B4-BE49-F238E27FC236}">
                <a16:creationId xmlns:a16="http://schemas.microsoft.com/office/drawing/2014/main" id="{7015A7B5-F8A7-4BBC-BA5A-D43460C1D65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57698FB5-A841-4BC2-84A9-068B3CF31324}"/>
              </a:ext>
            </a:extLst>
          </p:cNvPr>
          <p:cNvSpPr>
            <a:spLocks noGrp="1"/>
          </p:cNvSpPr>
          <p:nvPr>
            <p:ph type="sldNum" sz="quarter" idx="12"/>
          </p:nvPr>
        </p:nvSpPr>
        <p:spPr/>
        <p:txBody>
          <a:bodyPr/>
          <a:lstStyle/>
          <a:p>
            <a:fld id="{619B6EAA-A087-49CC-9036-861CB44E337C}" type="slidenum">
              <a:rPr lang="ru-RU" smtClean="0"/>
              <a:t>‹#›</a:t>
            </a:fld>
            <a:endParaRPr lang="ru-RU"/>
          </a:p>
        </p:txBody>
      </p:sp>
    </p:spTree>
    <p:extLst>
      <p:ext uri="{BB962C8B-B14F-4D97-AF65-F5344CB8AC3E}">
        <p14:creationId xmlns:p14="http://schemas.microsoft.com/office/powerpoint/2010/main" val="2586615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0C6E55-E7B0-4AA9-88FF-F044DF9CC234}"/>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B97E3ECB-3906-4E07-ABDD-C9C4E782CA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D69100DC-A816-4D62-84E0-A0F3C7CAFCA4}"/>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866036CA-FD2F-43F1-9D1D-DC62040F46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E664C7D2-E442-457D-9CE3-D83F158EF41E}"/>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E0CFB08A-C614-44BC-8EED-0D8B3AB1CD5A}"/>
              </a:ext>
            </a:extLst>
          </p:cNvPr>
          <p:cNvSpPr>
            <a:spLocks noGrp="1"/>
          </p:cNvSpPr>
          <p:nvPr>
            <p:ph type="dt" sz="half" idx="10"/>
          </p:nvPr>
        </p:nvSpPr>
        <p:spPr/>
        <p:txBody>
          <a:bodyPr/>
          <a:lstStyle/>
          <a:p>
            <a:fld id="{6FB8ADFA-AADC-40C5-B5F7-E4D728AED2A1}" type="datetimeFigureOut">
              <a:rPr lang="ru-RU" smtClean="0"/>
              <a:t>05.06.2026</a:t>
            </a:fld>
            <a:endParaRPr lang="ru-RU"/>
          </a:p>
        </p:txBody>
      </p:sp>
      <p:sp>
        <p:nvSpPr>
          <p:cNvPr id="8" name="Нижний колонтитул 7">
            <a:extLst>
              <a:ext uri="{FF2B5EF4-FFF2-40B4-BE49-F238E27FC236}">
                <a16:creationId xmlns:a16="http://schemas.microsoft.com/office/drawing/2014/main" id="{3F658488-85B2-4DB5-B0B7-C280D124C6C2}"/>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3ACEA627-ABC1-4127-A135-55D819CD39D0}"/>
              </a:ext>
            </a:extLst>
          </p:cNvPr>
          <p:cNvSpPr>
            <a:spLocks noGrp="1"/>
          </p:cNvSpPr>
          <p:nvPr>
            <p:ph type="sldNum" sz="quarter" idx="12"/>
          </p:nvPr>
        </p:nvSpPr>
        <p:spPr/>
        <p:txBody>
          <a:bodyPr/>
          <a:lstStyle/>
          <a:p>
            <a:fld id="{619B6EAA-A087-49CC-9036-861CB44E337C}" type="slidenum">
              <a:rPr lang="ru-RU" smtClean="0"/>
              <a:t>‹#›</a:t>
            </a:fld>
            <a:endParaRPr lang="ru-RU"/>
          </a:p>
        </p:txBody>
      </p:sp>
    </p:spTree>
    <p:extLst>
      <p:ext uri="{BB962C8B-B14F-4D97-AF65-F5344CB8AC3E}">
        <p14:creationId xmlns:p14="http://schemas.microsoft.com/office/powerpoint/2010/main" val="3928813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642A902-0E98-4BA8-88A9-DCA4E3881B21}"/>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EE46AB6C-0BA9-43EC-A6CA-589E548DB43A}"/>
              </a:ext>
            </a:extLst>
          </p:cNvPr>
          <p:cNvSpPr>
            <a:spLocks noGrp="1"/>
          </p:cNvSpPr>
          <p:nvPr>
            <p:ph type="dt" sz="half" idx="10"/>
          </p:nvPr>
        </p:nvSpPr>
        <p:spPr/>
        <p:txBody>
          <a:bodyPr/>
          <a:lstStyle/>
          <a:p>
            <a:fld id="{6FB8ADFA-AADC-40C5-B5F7-E4D728AED2A1}" type="datetimeFigureOut">
              <a:rPr lang="ru-RU" smtClean="0"/>
              <a:t>05.06.2026</a:t>
            </a:fld>
            <a:endParaRPr lang="ru-RU"/>
          </a:p>
        </p:txBody>
      </p:sp>
      <p:sp>
        <p:nvSpPr>
          <p:cNvPr id="4" name="Нижний колонтитул 3">
            <a:extLst>
              <a:ext uri="{FF2B5EF4-FFF2-40B4-BE49-F238E27FC236}">
                <a16:creationId xmlns:a16="http://schemas.microsoft.com/office/drawing/2014/main" id="{65701869-DAA6-4E66-B76B-19C758C20DBC}"/>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D66A38E0-5D53-404C-BCB1-A6FD9FE0C6E4}"/>
              </a:ext>
            </a:extLst>
          </p:cNvPr>
          <p:cNvSpPr>
            <a:spLocks noGrp="1"/>
          </p:cNvSpPr>
          <p:nvPr>
            <p:ph type="sldNum" sz="quarter" idx="12"/>
          </p:nvPr>
        </p:nvSpPr>
        <p:spPr/>
        <p:txBody>
          <a:bodyPr/>
          <a:lstStyle/>
          <a:p>
            <a:fld id="{619B6EAA-A087-49CC-9036-861CB44E337C}" type="slidenum">
              <a:rPr lang="ru-RU" smtClean="0"/>
              <a:t>‹#›</a:t>
            </a:fld>
            <a:endParaRPr lang="ru-RU"/>
          </a:p>
        </p:txBody>
      </p:sp>
    </p:spTree>
    <p:extLst>
      <p:ext uri="{BB962C8B-B14F-4D97-AF65-F5344CB8AC3E}">
        <p14:creationId xmlns:p14="http://schemas.microsoft.com/office/powerpoint/2010/main" val="2909900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47E8CED-4771-4395-8CEA-3190CC7656A4}"/>
              </a:ext>
            </a:extLst>
          </p:cNvPr>
          <p:cNvSpPr>
            <a:spLocks noGrp="1"/>
          </p:cNvSpPr>
          <p:nvPr>
            <p:ph type="dt" sz="half" idx="10"/>
          </p:nvPr>
        </p:nvSpPr>
        <p:spPr/>
        <p:txBody>
          <a:bodyPr/>
          <a:lstStyle/>
          <a:p>
            <a:fld id="{6FB8ADFA-AADC-40C5-B5F7-E4D728AED2A1}" type="datetimeFigureOut">
              <a:rPr lang="ru-RU" smtClean="0"/>
              <a:t>05.06.2026</a:t>
            </a:fld>
            <a:endParaRPr lang="ru-RU"/>
          </a:p>
        </p:txBody>
      </p:sp>
      <p:sp>
        <p:nvSpPr>
          <p:cNvPr id="3" name="Нижний колонтитул 2">
            <a:extLst>
              <a:ext uri="{FF2B5EF4-FFF2-40B4-BE49-F238E27FC236}">
                <a16:creationId xmlns:a16="http://schemas.microsoft.com/office/drawing/2014/main" id="{B0EF0B73-2275-4284-9054-C522A8E52988}"/>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E4943737-5949-4F05-992E-8EB31CC7FA02}"/>
              </a:ext>
            </a:extLst>
          </p:cNvPr>
          <p:cNvSpPr>
            <a:spLocks noGrp="1"/>
          </p:cNvSpPr>
          <p:nvPr>
            <p:ph type="sldNum" sz="quarter" idx="12"/>
          </p:nvPr>
        </p:nvSpPr>
        <p:spPr/>
        <p:txBody>
          <a:bodyPr/>
          <a:lstStyle/>
          <a:p>
            <a:fld id="{619B6EAA-A087-49CC-9036-861CB44E337C}" type="slidenum">
              <a:rPr lang="ru-RU" smtClean="0"/>
              <a:t>‹#›</a:t>
            </a:fld>
            <a:endParaRPr lang="ru-RU"/>
          </a:p>
        </p:txBody>
      </p:sp>
    </p:spTree>
    <p:extLst>
      <p:ext uri="{BB962C8B-B14F-4D97-AF65-F5344CB8AC3E}">
        <p14:creationId xmlns:p14="http://schemas.microsoft.com/office/powerpoint/2010/main" val="941686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C52271-3F33-40C2-AE23-B54EA1E9E5DF}"/>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D50019B4-287B-4441-8939-EEF4ED1596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7284364E-8BA1-4EBF-80B7-2C9FC22F9D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9676045C-C0A3-4E87-BA5D-FA290636944C}"/>
              </a:ext>
            </a:extLst>
          </p:cNvPr>
          <p:cNvSpPr>
            <a:spLocks noGrp="1"/>
          </p:cNvSpPr>
          <p:nvPr>
            <p:ph type="dt" sz="half" idx="10"/>
          </p:nvPr>
        </p:nvSpPr>
        <p:spPr/>
        <p:txBody>
          <a:bodyPr/>
          <a:lstStyle/>
          <a:p>
            <a:fld id="{6FB8ADFA-AADC-40C5-B5F7-E4D728AED2A1}" type="datetimeFigureOut">
              <a:rPr lang="ru-RU" smtClean="0"/>
              <a:t>05.06.2026</a:t>
            </a:fld>
            <a:endParaRPr lang="ru-RU"/>
          </a:p>
        </p:txBody>
      </p:sp>
      <p:sp>
        <p:nvSpPr>
          <p:cNvPr id="6" name="Нижний колонтитул 5">
            <a:extLst>
              <a:ext uri="{FF2B5EF4-FFF2-40B4-BE49-F238E27FC236}">
                <a16:creationId xmlns:a16="http://schemas.microsoft.com/office/drawing/2014/main" id="{39814C24-4E96-4F03-B7E7-85293BB2A10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1AD6A8F-C6B2-4F1D-B55A-C83E720B3DD0}"/>
              </a:ext>
            </a:extLst>
          </p:cNvPr>
          <p:cNvSpPr>
            <a:spLocks noGrp="1"/>
          </p:cNvSpPr>
          <p:nvPr>
            <p:ph type="sldNum" sz="quarter" idx="12"/>
          </p:nvPr>
        </p:nvSpPr>
        <p:spPr/>
        <p:txBody>
          <a:bodyPr/>
          <a:lstStyle/>
          <a:p>
            <a:fld id="{619B6EAA-A087-49CC-9036-861CB44E337C}" type="slidenum">
              <a:rPr lang="ru-RU" smtClean="0"/>
              <a:t>‹#›</a:t>
            </a:fld>
            <a:endParaRPr lang="ru-RU"/>
          </a:p>
        </p:txBody>
      </p:sp>
    </p:spTree>
    <p:extLst>
      <p:ext uri="{BB962C8B-B14F-4D97-AF65-F5344CB8AC3E}">
        <p14:creationId xmlns:p14="http://schemas.microsoft.com/office/powerpoint/2010/main" val="178053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6C34BC3-F084-4C6C-8CF9-809F0483E32E}"/>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5A9E2969-A901-49F4-AB18-2A5D04DB275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B2FBC4-7C58-4FD3-AFDE-2FB3D048DD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CDA291B2-6B2B-42D1-8E97-E302FD90B03D}"/>
              </a:ext>
            </a:extLst>
          </p:cNvPr>
          <p:cNvSpPr>
            <a:spLocks noGrp="1"/>
          </p:cNvSpPr>
          <p:nvPr>
            <p:ph type="dt" sz="half" idx="10"/>
          </p:nvPr>
        </p:nvSpPr>
        <p:spPr/>
        <p:txBody>
          <a:bodyPr/>
          <a:lstStyle/>
          <a:p>
            <a:fld id="{6FB8ADFA-AADC-40C5-B5F7-E4D728AED2A1}" type="datetimeFigureOut">
              <a:rPr lang="ru-RU" smtClean="0"/>
              <a:t>05.06.2026</a:t>
            </a:fld>
            <a:endParaRPr lang="ru-RU"/>
          </a:p>
        </p:txBody>
      </p:sp>
      <p:sp>
        <p:nvSpPr>
          <p:cNvPr id="6" name="Нижний колонтитул 5">
            <a:extLst>
              <a:ext uri="{FF2B5EF4-FFF2-40B4-BE49-F238E27FC236}">
                <a16:creationId xmlns:a16="http://schemas.microsoft.com/office/drawing/2014/main" id="{2BDE563F-B3B0-413D-9B21-3D04F3DCD09C}"/>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162D2D6-EE84-4A46-B2DB-A335647F88EC}"/>
              </a:ext>
            </a:extLst>
          </p:cNvPr>
          <p:cNvSpPr>
            <a:spLocks noGrp="1"/>
          </p:cNvSpPr>
          <p:nvPr>
            <p:ph type="sldNum" sz="quarter" idx="12"/>
          </p:nvPr>
        </p:nvSpPr>
        <p:spPr/>
        <p:txBody>
          <a:bodyPr/>
          <a:lstStyle/>
          <a:p>
            <a:fld id="{619B6EAA-A087-49CC-9036-861CB44E337C}" type="slidenum">
              <a:rPr lang="ru-RU" smtClean="0"/>
              <a:t>‹#›</a:t>
            </a:fld>
            <a:endParaRPr lang="ru-RU"/>
          </a:p>
        </p:txBody>
      </p:sp>
    </p:spTree>
    <p:extLst>
      <p:ext uri="{BB962C8B-B14F-4D97-AF65-F5344CB8AC3E}">
        <p14:creationId xmlns:p14="http://schemas.microsoft.com/office/powerpoint/2010/main" val="1745667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B774D6-D0AB-4693-B8A2-19118138D3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DFDCB3DC-5DF7-40D5-8353-5146C291F8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3405F4C-9672-4C31-8CAE-2657960843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B8ADFA-AADC-40C5-B5F7-E4D728AED2A1}" type="datetimeFigureOut">
              <a:rPr lang="ru-RU" smtClean="0"/>
              <a:t>05.06.2026</a:t>
            </a:fld>
            <a:endParaRPr lang="ru-RU"/>
          </a:p>
        </p:txBody>
      </p:sp>
      <p:sp>
        <p:nvSpPr>
          <p:cNvPr id="5" name="Нижний колонтитул 4">
            <a:extLst>
              <a:ext uri="{FF2B5EF4-FFF2-40B4-BE49-F238E27FC236}">
                <a16:creationId xmlns:a16="http://schemas.microsoft.com/office/drawing/2014/main" id="{654DC62A-E814-4C80-9E50-3CFD4C21E2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92BA5808-CE73-4A82-9E21-B45585D50B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9B6EAA-A087-49CC-9036-861CB44E337C}" type="slidenum">
              <a:rPr lang="ru-RU" smtClean="0"/>
              <a:t>‹#›</a:t>
            </a:fld>
            <a:endParaRPr lang="ru-RU"/>
          </a:p>
        </p:txBody>
      </p:sp>
    </p:spTree>
    <p:extLst>
      <p:ext uri="{BB962C8B-B14F-4D97-AF65-F5344CB8AC3E}">
        <p14:creationId xmlns:p14="http://schemas.microsoft.com/office/powerpoint/2010/main" val="31438251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elimet.ru/" TargetMode="External"/><Relationship Id="rId3" Type="http://schemas.openxmlformats.org/officeDocument/2006/relationships/hyperlink" Target="https://disk.yandex.ru/i/rY0Dyiv_Zb2uVg" TargetMode="External"/><Relationship Id="rId7" Type="http://schemas.openxmlformats.org/officeDocument/2006/relationships/hyperlink" Target="mailto:info@elimet.ru" TargetMode="Externa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hyperlink" Target="tel:+74950321079" TargetMode="External"/><Relationship Id="rId5" Type="http://schemas.openxmlformats.org/officeDocument/2006/relationships/image" Target="../media/image19.svg"/><Relationship Id="rId4" Type="http://schemas.openxmlformats.org/officeDocument/2006/relationships/image" Target="../media/image18.png"/><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CD10C23-E095-4C9C-90B1-AB21C0AB3C71}"/>
              </a:ext>
            </a:extLst>
          </p:cNvPr>
          <p:cNvSpPr txBox="1"/>
          <p:nvPr/>
        </p:nvSpPr>
        <p:spPr>
          <a:xfrm>
            <a:off x="470517" y="346230"/>
            <a:ext cx="9393662" cy="369332"/>
          </a:xfrm>
          <a:prstGeom prst="rect">
            <a:avLst/>
          </a:prstGeom>
          <a:noFill/>
        </p:spPr>
        <p:txBody>
          <a:bodyPr wrap="none" rtlCol="0">
            <a:spAutoFit/>
          </a:bodyPr>
          <a:lstStyle/>
          <a:p>
            <a:r>
              <a:rPr lang="ru-RU" dirty="0"/>
              <a:t>1. Перед началом работы необходимо выполнить действия описанные в файле «</a:t>
            </a:r>
            <a:r>
              <a:rPr lang="en-US" dirty="0"/>
              <a:t>Readme</a:t>
            </a:r>
            <a:r>
              <a:rPr lang="ru-RU" dirty="0"/>
              <a:t>.</a:t>
            </a:r>
            <a:r>
              <a:rPr lang="en-US" dirty="0"/>
              <a:t>txt</a:t>
            </a:r>
            <a:r>
              <a:rPr lang="ru-RU" dirty="0"/>
              <a:t>»</a:t>
            </a:r>
          </a:p>
        </p:txBody>
      </p:sp>
      <p:sp>
        <p:nvSpPr>
          <p:cNvPr id="5" name="TextBox 4">
            <a:extLst>
              <a:ext uri="{FF2B5EF4-FFF2-40B4-BE49-F238E27FC236}">
                <a16:creationId xmlns:a16="http://schemas.microsoft.com/office/drawing/2014/main" id="{1B9C9B6D-DD78-48F4-A7DC-41FA3449BE63}"/>
              </a:ext>
            </a:extLst>
          </p:cNvPr>
          <p:cNvSpPr txBox="1"/>
          <p:nvPr/>
        </p:nvSpPr>
        <p:spPr>
          <a:xfrm>
            <a:off x="470517" y="1272260"/>
            <a:ext cx="9556206" cy="369332"/>
          </a:xfrm>
          <a:prstGeom prst="rect">
            <a:avLst/>
          </a:prstGeom>
          <a:noFill/>
        </p:spPr>
        <p:txBody>
          <a:bodyPr wrap="none" rtlCol="0">
            <a:spAutoFit/>
          </a:bodyPr>
          <a:lstStyle/>
          <a:p>
            <a:r>
              <a:rPr lang="ru-RU" dirty="0"/>
              <a:t>2. Создать новую модель и заполнить параметры габаритной рамки (длина, ширина, высота). :</a:t>
            </a:r>
          </a:p>
        </p:txBody>
      </p:sp>
      <p:pic>
        <p:nvPicPr>
          <p:cNvPr id="6" name="Рисунок 5">
            <a:extLst>
              <a:ext uri="{FF2B5EF4-FFF2-40B4-BE49-F238E27FC236}">
                <a16:creationId xmlns:a16="http://schemas.microsoft.com/office/drawing/2014/main" id="{A6A72DB0-69FD-47E9-985D-C213BBD24B56}"/>
              </a:ext>
            </a:extLst>
          </p:cNvPr>
          <p:cNvPicPr>
            <a:picLocks noChangeAspect="1"/>
          </p:cNvPicPr>
          <p:nvPr/>
        </p:nvPicPr>
        <p:blipFill>
          <a:blip r:embed="rId2"/>
          <a:stretch>
            <a:fillRect/>
          </a:stretch>
        </p:blipFill>
        <p:spPr>
          <a:xfrm>
            <a:off x="3358860" y="1878975"/>
            <a:ext cx="3722253" cy="4061310"/>
          </a:xfrm>
          <a:prstGeom prst="rect">
            <a:avLst/>
          </a:prstGeom>
        </p:spPr>
      </p:pic>
      <p:pic>
        <p:nvPicPr>
          <p:cNvPr id="3" name="Рисунок 2">
            <a:extLst>
              <a:ext uri="{FF2B5EF4-FFF2-40B4-BE49-F238E27FC236}">
                <a16:creationId xmlns:a16="http://schemas.microsoft.com/office/drawing/2014/main" id="{5E86BD3F-D26F-4B8D-802F-F1CBC713E9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72810"/>
            <a:ext cx="7362825" cy="6703707"/>
          </a:xfrm>
          <a:prstGeom prst="rect">
            <a:avLst/>
          </a:prstGeom>
        </p:spPr>
      </p:pic>
    </p:spTree>
    <p:extLst>
      <p:ext uri="{BB962C8B-B14F-4D97-AF65-F5344CB8AC3E}">
        <p14:creationId xmlns:p14="http://schemas.microsoft.com/office/powerpoint/2010/main" val="2487067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7321C086-0413-490E-9B8E-BB1F8758BB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801" y="3263024"/>
            <a:ext cx="1803230" cy="1803230"/>
          </a:xfrm>
          <a:prstGeom prst="rect">
            <a:avLst/>
          </a:prstGeom>
        </p:spPr>
      </p:pic>
      <p:grpSp>
        <p:nvGrpSpPr>
          <p:cNvPr id="18" name="Группа 17">
            <a:extLst>
              <a:ext uri="{FF2B5EF4-FFF2-40B4-BE49-F238E27FC236}">
                <a16:creationId xmlns:a16="http://schemas.microsoft.com/office/drawing/2014/main" id="{CB005A69-BAC9-4B4A-B9D2-4D23CEEEAE91}"/>
              </a:ext>
            </a:extLst>
          </p:cNvPr>
          <p:cNvGrpSpPr/>
          <p:nvPr/>
        </p:nvGrpSpPr>
        <p:grpSpPr>
          <a:xfrm>
            <a:off x="720801" y="2819719"/>
            <a:ext cx="8285666" cy="649895"/>
            <a:chOff x="807496" y="2442441"/>
            <a:chExt cx="8285666" cy="649895"/>
          </a:xfrm>
        </p:grpSpPr>
        <p:sp>
          <p:nvSpPr>
            <p:cNvPr id="4" name="TextBox 3">
              <a:extLst>
                <a:ext uri="{FF2B5EF4-FFF2-40B4-BE49-F238E27FC236}">
                  <a16:creationId xmlns:a16="http://schemas.microsoft.com/office/drawing/2014/main" id="{A6174365-1F34-4C5E-A313-A9343213A398}"/>
                </a:ext>
              </a:extLst>
            </p:cNvPr>
            <p:cNvSpPr txBox="1"/>
            <p:nvPr/>
          </p:nvSpPr>
          <p:spPr>
            <a:xfrm>
              <a:off x="807496" y="2446005"/>
              <a:ext cx="8285666" cy="646331"/>
            </a:xfrm>
            <a:prstGeom prst="rect">
              <a:avLst/>
            </a:prstGeom>
            <a:noFill/>
          </p:spPr>
          <p:txBody>
            <a:bodyPr wrap="none" rtlCol="0">
              <a:spAutoFit/>
            </a:bodyPr>
            <a:lstStyle/>
            <a:p>
              <a:r>
                <a:rPr lang="ru-RU" dirty="0"/>
                <a:t>Ссылка на просмотр </a:t>
              </a:r>
              <a:r>
                <a:rPr lang="ru-RU" dirty="0" err="1"/>
                <a:t>видеоинструкции</a:t>
              </a:r>
              <a:r>
                <a:rPr lang="ru-RU" dirty="0"/>
                <a:t>      : </a:t>
              </a:r>
              <a:r>
                <a:rPr lang="en-US" dirty="0">
                  <a:hlinkClick r:id="rId3"/>
                </a:rPr>
                <a:t>https://disk.yandex.ru/i/rY0Dyiv_Zb2uVg</a:t>
              </a:r>
              <a:endParaRPr lang="ru-RU" dirty="0"/>
            </a:p>
            <a:p>
              <a:r>
                <a:rPr lang="ru-RU" dirty="0"/>
                <a:t> </a:t>
              </a:r>
            </a:p>
          </p:txBody>
        </p:sp>
        <p:pic>
          <p:nvPicPr>
            <p:cNvPr id="6" name="Рисунок 5" descr="Кинопленка">
              <a:extLst>
                <a:ext uri="{FF2B5EF4-FFF2-40B4-BE49-F238E27FC236}">
                  <a16:creationId xmlns:a16="http://schemas.microsoft.com/office/drawing/2014/main" id="{EAC628F3-C275-48B8-98D2-5AE2C07400C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50648" y="2442441"/>
              <a:ext cx="364646" cy="364646"/>
            </a:xfrm>
            <a:prstGeom prst="rect">
              <a:avLst/>
            </a:prstGeom>
          </p:spPr>
        </p:pic>
      </p:grpSp>
      <p:graphicFrame>
        <p:nvGraphicFramePr>
          <p:cNvPr id="9" name="Таблица 8">
            <a:extLst>
              <a:ext uri="{FF2B5EF4-FFF2-40B4-BE49-F238E27FC236}">
                <a16:creationId xmlns:a16="http://schemas.microsoft.com/office/drawing/2014/main" id="{5A13957E-3A37-40BC-AAA8-A67F5B9C6059}"/>
              </a:ext>
            </a:extLst>
          </p:cNvPr>
          <p:cNvGraphicFramePr>
            <a:graphicFrameLocks noGrp="1"/>
          </p:cNvGraphicFramePr>
          <p:nvPr>
            <p:extLst>
              <p:ext uri="{D42A27DB-BD31-4B8C-83A1-F6EECF244321}">
                <p14:modId xmlns:p14="http://schemas.microsoft.com/office/powerpoint/2010/main" val="3406395297"/>
              </p:ext>
            </p:extLst>
          </p:nvPr>
        </p:nvGraphicFramePr>
        <p:xfrm>
          <a:off x="693683" y="1083578"/>
          <a:ext cx="10804633" cy="1657483"/>
        </p:xfrm>
        <a:graphic>
          <a:graphicData uri="http://schemas.openxmlformats.org/drawingml/2006/table">
            <a:tbl>
              <a:tblPr>
                <a:tableStyleId>{2D5ABB26-0587-4C30-8999-92F81FD0307C}</a:tableStyleId>
              </a:tblPr>
              <a:tblGrid>
                <a:gridCol w="1016860">
                  <a:extLst>
                    <a:ext uri="{9D8B030D-6E8A-4147-A177-3AD203B41FA5}">
                      <a16:colId xmlns:a16="http://schemas.microsoft.com/office/drawing/2014/main" val="3199395233"/>
                    </a:ext>
                  </a:extLst>
                </a:gridCol>
                <a:gridCol w="5063373">
                  <a:extLst>
                    <a:ext uri="{9D8B030D-6E8A-4147-A177-3AD203B41FA5}">
                      <a16:colId xmlns:a16="http://schemas.microsoft.com/office/drawing/2014/main" val="1204309699"/>
                    </a:ext>
                  </a:extLst>
                </a:gridCol>
                <a:gridCol w="4724400">
                  <a:extLst>
                    <a:ext uri="{9D8B030D-6E8A-4147-A177-3AD203B41FA5}">
                      <a16:colId xmlns:a16="http://schemas.microsoft.com/office/drawing/2014/main" val="4150298772"/>
                    </a:ext>
                  </a:extLst>
                </a:gridCol>
              </a:tblGrid>
              <a:tr h="382496">
                <a:tc>
                  <a:txBody>
                    <a:bodyPr/>
                    <a:lstStyle/>
                    <a:p>
                      <a:pPr algn="ctr" fontAlgn="b"/>
                      <a:r>
                        <a:rPr lang="ru-RU" sz="1200" b="1" u="none" strike="noStrike" dirty="0">
                          <a:effectLst/>
                        </a:rPr>
                        <a:t>Артикул комплекта</a:t>
                      </a:r>
                      <a:endParaRPr lang="ru-RU" sz="1200" b="1" i="0" u="none" strike="noStrike" dirty="0">
                        <a:solidFill>
                          <a:srgbClr val="000000"/>
                        </a:solidFill>
                        <a:effectLst/>
                        <a:latin typeface="Arial" panose="020B060402020202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200" b="1" u="none" strike="noStrike" dirty="0">
                          <a:effectLst/>
                        </a:rPr>
                        <a:t>Название комплекта</a:t>
                      </a:r>
                      <a:endParaRPr lang="ru-RU" sz="1200" b="1" i="0" u="none" strike="noStrike" dirty="0">
                        <a:solidFill>
                          <a:srgbClr val="000000"/>
                        </a:solidFill>
                        <a:effectLst/>
                        <a:latin typeface="Arial" panose="020B060402020202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200" b="1" u="none" strike="noStrike" dirty="0">
                          <a:effectLst/>
                        </a:rPr>
                        <a:t>Название фрагмента корпуса</a:t>
                      </a:r>
                      <a:endParaRPr lang="ru-RU" sz="1200" b="1" i="0" u="none" strike="noStrike" dirty="0">
                        <a:solidFill>
                          <a:srgbClr val="000000"/>
                        </a:solidFill>
                        <a:effectLst/>
                        <a:latin typeface="Arial" panose="020B060402020202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6941139"/>
                  </a:ext>
                </a:extLst>
              </a:tr>
              <a:tr h="182141">
                <a:tc>
                  <a:txBody>
                    <a:bodyPr/>
                    <a:lstStyle/>
                    <a:p>
                      <a:pPr algn="l" fontAlgn="b"/>
                      <a:r>
                        <a:rPr lang="ru-RU" sz="1100" u="none" strike="noStrike" dirty="0">
                          <a:effectLst/>
                        </a:rPr>
                        <a:t>БП-00001827 </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dirty="0">
                          <a:effectLst/>
                        </a:rPr>
                        <a:t>Комплект для шкаф-кровати с механизмом </a:t>
                      </a:r>
                      <a:r>
                        <a:rPr lang="ru-RU" sz="1100" u="none" strike="noStrike" dirty="0" err="1">
                          <a:effectLst/>
                        </a:rPr>
                        <a:t>Элимет</a:t>
                      </a:r>
                      <a:r>
                        <a:rPr lang="ru-RU" sz="1100" u="none" strike="noStrike" dirty="0">
                          <a:effectLst/>
                        </a:rPr>
                        <a:t> с газлифтами 1000N</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dirty="0">
                          <a:effectLst/>
                        </a:rPr>
                        <a:t>Фрагмент для вставки изделия (шкаф-кровать) 900</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324984"/>
                  </a:ext>
                </a:extLst>
              </a:tr>
              <a:tr h="182141">
                <a:tc>
                  <a:txBody>
                    <a:bodyPr/>
                    <a:lstStyle/>
                    <a:p>
                      <a:pPr algn="l" fontAlgn="b"/>
                      <a:r>
                        <a:rPr lang="ru-RU" sz="1100" u="none" strike="noStrike">
                          <a:effectLst/>
                        </a:rPr>
                        <a:t>БП-00001828 </a:t>
                      </a:r>
                      <a:endParaRPr lang="ru-RU" sz="1100" b="0" i="0" u="none" strike="noStrike">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dirty="0">
                          <a:effectLst/>
                        </a:rPr>
                        <a:t>Комплект для шкаф-кровати с механизмом </a:t>
                      </a:r>
                      <a:r>
                        <a:rPr lang="ru-RU" sz="1100" u="none" strike="noStrike" dirty="0" err="1">
                          <a:effectLst/>
                        </a:rPr>
                        <a:t>Элимет</a:t>
                      </a:r>
                      <a:r>
                        <a:rPr lang="ru-RU" sz="1100" u="none" strike="noStrike" dirty="0">
                          <a:effectLst/>
                        </a:rPr>
                        <a:t> с газлифтами 1200N </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a:effectLst/>
                        </a:rPr>
                        <a:t>Фрагмент для вставки изделия (шкаф-кровать) 1200</a:t>
                      </a:r>
                      <a:endParaRPr lang="ru-RU" sz="1100" b="0" i="0" u="none" strike="noStrike">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1315493"/>
                  </a:ext>
                </a:extLst>
              </a:tr>
              <a:tr h="182141">
                <a:tc>
                  <a:txBody>
                    <a:bodyPr/>
                    <a:lstStyle/>
                    <a:p>
                      <a:pPr algn="l" fontAlgn="b"/>
                      <a:r>
                        <a:rPr lang="ru-RU" sz="1100" u="none" strike="noStrike">
                          <a:effectLst/>
                        </a:rPr>
                        <a:t>БП-00001829 </a:t>
                      </a:r>
                      <a:endParaRPr lang="ru-RU" sz="1100" b="0" i="0" u="none" strike="noStrike">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dirty="0">
                          <a:effectLst/>
                        </a:rPr>
                        <a:t>Комплект для шкаф-кровати с механизмом </a:t>
                      </a:r>
                      <a:r>
                        <a:rPr lang="ru-RU" sz="1100" u="none" strike="noStrike" dirty="0" err="1">
                          <a:effectLst/>
                        </a:rPr>
                        <a:t>Элимет</a:t>
                      </a:r>
                      <a:r>
                        <a:rPr lang="ru-RU" sz="1100" u="none" strike="noStrike" dirty="0">
                          <a:effectLst/>
                        </a:rPr>
                        <a:t> с газлифтами 1400N</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a:effectLst/>
                        </a:rPr>
                        <a:t>Фрагмент для вставки изделия (шкаф-кровать) 1400</a:t>
                      </a:r>
                      <a:endParaRPr lang="ru-RU" sz="1100" b="0" i="0" u="none" strike="noStrike">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010460"/>
                  </a:ext>
                </a:extLst>
              </a:tr>
              <a:tr h="182141">
                <a:tc>
                  <a:txBody>
                    <a:bodyPr/>
                    <a:lstStyle/>
                    <a:p>
                      <a:pPr algn="l" fontAlgn="b"/>
                      <a:r>
                        <a:rPr lang="ru-RU" sz="1100" u="none" strike="noStrike">
                          <a:effectLst/>
                        </a:rPr>
                        <a:t>БП-00001830 </a:t>
                      </a:r>
                      <a:endParaRPr lang="ru-RU" sz="1100" b="0" i="0" u="none" strike="noStrike">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dirty="0">
                          <a:effectLst/>
                        </a:rPr>
                        <a:t>Комплект для шкаф-кровати с механизмом </a:t>
                      </a:r>
                      <a:r>
                        <a:rPr lang="ru-RU" sz="1100" u="none" strike="noStrike" dirty="0" err="1">
                          <a:effectLst/>
                        </a:rPr>
                        <a:t>Элимет</a:t>
                      </a:r>
                      <a:r>
                        <a:rPr lang="ru-RU" sz="1100" u="none" strike="noStrike" dirty="0">
                          <a:effectLst/>
                        </a:rPr>
                        <a:t> с газлифтами 1600N </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dirty="0">
                          <a:effectLst/>
                        </a:rPr>
                        <a:t>Фрагмент для вставки изделия (шкаф-кровать) 1600</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1909414"/>
                  </a:ext>
                </a:extLst>
              </a:tr>
              <a:tr h="182141">
                <a:tc>
                  <a:txBody>
                    <a:bodyPr/>
                    <a:lstStyle/>
                    <a:p>
                      <a:pPr algn="l" fontAlgn="b"/>
                      <a:r>
                        <a:rPr lang="ru-RU" sz="1100" u="none" strike="noStrike">
                          <a:effectLst/>
                        </a:rPr>
                        <a:t>БП-00004468 </a:t>
                      </a:r>
                      <a:endParaRPr lang="ru-RU" sz="1100" b="0" i="0" u="none" strike="noStrike">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dirty="0">
                          <a:effectLst/>
                        </a:rPr>
                        <a:t>Комплект для шкаф-кровати поперечного монтажа с механизмом </a:t>
                      </a:r>
                      <a:r>
                        <a:rPr lang="ru-RU" sz="1100" u="none" strike="noStrike" dirty="0" err="1">
                          <a:effectLst/>
                        </a:rPr>
                        <a:t>Элимет</a:t>
                      </a:r>
                      <a:r>
                        <a:rPr lang="ru-RU" sz="1100" u="none" strike="noStrike" dirty="0">
                          <a:effectLst/>
                        </a:rPr>
                        <a:t>, 90х200</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dirty="0">
                          <a:effectLst/>
                        </a:rPr>
                        <a:t>Фрагмент для вставки изделия (шкаф-кровать) 90x200, поперечный монтаж</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6300975"/>
                  </a:ext>
                </a:extLst>
              </a:tr>
              <a:tr h="182141">
                <a:tc>
                  <a:txBody>
                    <a:bodyPr/>
                    <a:lstStyle/>
                    <a:p>
                      <a:pPr algn="l" fontAlgn="b"/>
                      <a:r>
                        <a:rPr lang="ru-RU" sz="1100" u="none" strike="noStrike" dirty="0">
                          <a:effectLst/>
                        </a:rPr>
                        <a:t>БП-00004469</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a:effectLst/>
                        </a:rPr>
                        <a:t>Комплект для шкаф-кровати поперечного монтажа с механизмом Элимет, 120х200 </a:t>
                      </a:r>
                      <a:endParaRPr lang="ru-RU" sz="1100" b="0" i="0" u="none" strike="noStrike">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dirty="0">
                          <a:effectLst/>
                        </a:rPr>
                        <a:t>Фрагмент для вставки изделия (шкаф-кровать) 120x200, поперечный монтаж</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5061847"/>
                  </a:ext>
                </a:extLst>
              </a:tr>
              <a:tr h="182141">
                <a:tc>
                  <a:txBody>
                    <a:bodyPr/>
                    <a:lstStyle/>
                    <a:p>
                      <a:pPr algn="l" fontAlgn="b"/>
                      <a:r>
                        <a:rPr lang="ru-RU" sz="1100" u="none" strike="noStrike">
                          <a:effectLst/>
                        </a:rPr>
                        <a:t>БП-00004459</a:t>
                      </a:r>
                      <a:endParaRPr lang="ru-RU" sz="1100" b="0" i="0" u="none" strike="noStrike">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dirty="0">
                          <a:effectLst/>
                        </a:rPr>
                        <a:t>Комплект для шкаф-кровати поперечного монтажа с механизмом </a:t>
                      </a:r>
                      <a:r>
                        <a:rPr lang="ru-RU" sz="1100" u="none" strike="noStrike" dirty="0" err="1">
                          <a:effectLst/>
                        </a:rPr>
                        <a:t>Элимет</a:t>
                      </a:r>
                      <a:r>
                        <a:rPr lang="ru-RU" sz="1100" u="none" strike="noStrike" dirty="0">
                          <a:effectLst/>
                        </a:rPr>
                        <a:t>, 140х200</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100" u="none" strike="noStrike" dirty="0">
                          <a:effectLst/>
                        </a:rPr>
                        <a:t>Фрагмент для вставки изделия (шкаф-кровать) 140x200, поперечный монтаж</a:t>
                      </a:r>
                      <a:endParaRPr lang="ru-RU" sz="1100" b="0" i="0" u="none" strike="noStrike" dirty="0">
                        <a:solidFill>
                          <a:srgbClr val="000000"/>
                        </a:solidFill>
                        <a:effectLst/>
                        <a:latin typeface="Calibri" panose="020F0502020204030204" pitchFamily="34" charset="0"/>
                      </a:endParaRPr>
                    </a:p>
                  </a:txBody>
                  <a:tcPr marL="9107" marR="9107" marT="91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0584748"/>
                  </a:ext>
                </a:extLst>
              </a:tr>
            </a:tbl>
          </a:graphicData>
        </a:graphic>
      </p:graphicFrame>
      <p:sp>
        <p:nvSpPr>
          <p:cNvPr id="10" name="TextBox 9">
            <a:extLst>
              <a:ext uri="{FF2B5EF4-FFF2-40B4-BE49-F238E27FC236}">
                <a16:creationId xmlns:a16="http://schemas.microsoft.com/office/drawing/2014/main" id="{787B5A32-E942-49A0-AC28-23C7B31EB341}"/>
              </a:ext>
            </a:extLst>
          </p:cNvPr>
          <p:cNvSpPr txBox="1"/>
          <p:nvPr/>
        </p:nvSpPr>
        <p:spPr>
          <a:xfrm>
            <a:off x="1622416" y="5657850"/>
            <a:ext cx="184731" cy="369332"/>
          </a:xfrm>
          <a:prstGeom prst="rect">
            <a:avLst/>
          </a:prstGeom>
          <a:noFill/>
        </p:spPr>
        <p:txBody>
          <a:bodyPr wrap="none" rtlCol="0">
            <a:spAutoFit/>
          </a:bodyPr>
          <a:lstStyle/>
          <a:p>
            <a:endParaRPr lang="ru-RU" dirty="0"/>
          </a:p>
        </p:txBody>
      </p:sp>
      <p:sp>
        <p:nvSpPr>
          <p:cNvPr id="11" name="TextBox 10">
            <a:extLst>
              <a:ext uri="{FF2B5EF4-FFF2-40B4-BE49-F238E27FC236}">
                <a16:creationId xmlns:a16="http://schemas.microsoft.com/office/drawing/2014/main" id="{F8B723D1-5A73-46D9-99B1-7984956B13E4}"/>
              </a:ext>
            </a:extLst>
          </p:cNvPr>
          <p:cNvSpPr txBox="1"/>
          <p:nvPr/>
        </p:nvSpPr>
        <p:spPr>
          <a:xfrm>
            <a:off x="601600" y="5103852"/>
            <a:ext cx="4495783" cy="1477328"/>
          </a:xfrm>
          <a:prstGeom prst="rect">
            <a:avLst/>
          </a:prstGeom>
          <a:noFill/>
        </p:spPr>
        <p:txBody>
          <a:bodyPr wrap="none" rtlCol="0">
            <a:spAutoFit/>
          </a:bodyPr>
          <a:lstStyle/>
          <a:p>
            <a:r>
              <a:rPr lang="ru-RU" dirty="0"/>
              <a:t>Техническая поддержка и заказ фурнитуры:</a:t>
            </a:r>
            <a:br>
              <a:rPr lang="ru-RU" dirty="0"/>
            </a:br>
            <a:r>
              <a:rPr lang="ru-RU" dirty="0"/>
              <a:t>Телефон: </a:t>
            </a:r>
            <a:r>
              <a:rPr lang="ru-RU" dirty="0">
                <a:hlinkClick r:id="rId6"/>
              </a:rPr>
              <a:t>+7 (495) 032-10-79</a:t>
            </a:r>
            <a:r>
              <a:rPr lang="ru-RU" dirty="0"/>
              <a:t> </a:t>
            </a:r>
          </a:p>
          <a:p>
            <a:r>
              <a:rPr lang="ru-RU" dirty="0"/>
              <a:t>                  +7-905-554-50-23</a:t>
            </a:r>
          </a:p>
          <a:p>
            <a:r>
              <a:rPr lang="ru-RU" dirty="0"/>
              <a:t>E-</a:t>
            </a:r>
            <a:r>
              <a:rPr lang="ru-RU" dirty="0" err="1"/>
              <a:t>mail</a:t>
            </a:r>
            <a:r>
              <a:rPr lang="ru-RU" dirty="0"/>
              <a:t>: </a:t>
            </a:r>
            <a:r>
              <a:rPr lang="en-US" dirty="0">
                <a:hlinkClick r:id="rId7"/>
              </a:rPr>
              <a:t>info@elimet.ru</a:t>
            </a:r>
            <a:br>
              <a:rPr lang="ru-RU" dirty="0"/>
            </a:br>
            <a:r>
              <a:rPr lang="ru-RU" dirty="0"/>
              <a:t>Сайт: </a:t>
            </a:r>
            <a:r>
              <a:rPr lang="en-US" dirty="0">
                <a:hlinkClick r:id="rId8"/>
              </a:rPr>
              <a:t>https://elimet.ru/</a:t>
            </a:r>
            <a:endParaRPr lang="ru-RU" dirty="0"/>
          </a:p>
        </p:txBody>
      </p:sp>
      <p:sp>
        <p:nvSpPr>
          <p:cNvPr id="16" name="TextBox 15">
            <a:extLst>
              <a:ext uri="{FF2B5EF4-FFF2-40B4-BE49-F238E27FC236}">
                <a16:creationId xmlns:a16="http://schemas.microsoft.com/office/drawing/2014/main" id="{A9250036-49A4-48CD-95FC-63E7A000296E}"/>
              </a:ext>
            </a:extLst>
          </p:cNvPr>
          <p:cNvSpPr txBox="1"/>
          <p:nvPr/>
        </p:nvSpPr>
        <p:spPr>
          <a:xfrm>
            <a:off x="601600" y="149789"/>
            <a:ext cx="1646413" cy="369332"/>
          </a:xfrm>
          <a:prstGeom prst="rect">
            <a:avLst/>
          </a:prstGeom>
          <a:noFill/>
        </p:spPr>
        <p:txBody>
          <a:bodyPr wrap="none" rtlCol="0">
            <a:spAutoFit/>
          </a:bodyPr>
          <a:lstStyle/>
          <a:p>
            <a:r>
              <a:rPr lang="ru-RU" b="1" dirty="0"/>
              <a:t>Приложение 1</a:t>
            </a:r>
          </a:p>
        </p:txBody>
      </p:sp>
      <p:sp>
        <p:nvSpPr>
          <p:cNvPr id="19" name="TextBox 18">
            <a:extLst>
              <a:ext uri="{FF2B5EF4-FFF2-40B4-BE49-F238E27FC236}">
                <a16:creationId xmlns:a16="http://schemas.microsoft.com/office/drawing/2014/main" id="{71E29B2D-E8AA-4344-8A60-31B79ED45280}"/>
              </a:ext>
            </a:extLst>
          </p:cNvPr>
          <p:cNvSpPr txBox="1"/>
          <p:nvPr/>
        </p:nvSpPr>
        <p:spPr>
          <a:xfrm>
            <a:off x="601600" y="467668"/>
            <a:ext cx="6610528" cy="646331"/>
          </a:xfrm>
          <a:prstGeom prst="rect">
            <a:avLst/>
          </a:prstGeom>
          <a:noFill/>
        </p:spPr>
        <p:txBody>
          <a:bodyPr wrap="none" rtlCol="0">
            <a:spAutoFit/>
          </a:bodyPr>
          <a:lstStyle/>
          <a:p>
            <a:r>
              <a:rPr lang="ru-RU" dirty="0"/>
              <a:t>Таблица 1. </a:t>
            </a:r>
          </a:p>
          <a:p>
            <a:r>
              <a:rPr lang="ru-RU" dirty="0"/>
              <a:t>Соответствие фрагментов механизма-фрагментам шкаф кровати.</a:t>
            </a:r>
          </a:p>
        </p:txBody>
      </p:sp>
      <p:pic>
        <p:nvPicPr>
          <p:cNvPr id="21" name="Рисунок 20">
            <a:extLst>
              <a:ext uri="{FF2B5EF4-FFF2-40B4-BE49-F238E27FC236}">
                <a16:creationId xmlns:a16="http://schemas.microsoft.com/office/drawing/2014/main" id="{712377E8-6D01-48DA-B2E8-32B047E82F9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76161" y="77146"/>
            <a:ext cx="7362825" cy="6703707"/>
          </a:xfrm>
          <a:prstGeom prst="rect">
            <a:avLst/>
          </a:prstGeom>
        </p:spPr>
      </p:pic>
    </p:spTree>
    <p:extLst>
      <p:ext uri="{BB962C8B-B14F-4D97-AF65-F5344CB8AC3E}">
        <p14:creationId xmlns:p14="http://schemas.microsoft.com/office/powerpoint/2010/main" val="3328120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CD10C23-E095-4C9C-90B1-AB21C0AB3C71}"/>
              </a:ext>
            </a:extLst>
          </p:cNvPr>
          <p:cNvSpPr txBox="1"/>
          <p:nvPr/>
        </p:nvSpPr>
        <p:spPr>
          <a:xfrm>
            <a:off x="470517" y="346230"/>
            <a:ext cx="8608703" cy="369332"/>
          </a:xfrm>
          <a:prstGeom prst="rect">
            <a:avLst/>
          </a:prstGeom>
          <a:noFill/>
        </p:spPr>
        <p:txBody>
          <a:bodyPr wrap="none" rtlCol="0">
            <a:spAutoFit/>
          </a:bodyPr>
          <a:lstStyle/>
          <a:p>
            <a:r>
              <a:rPr lang="ru-RU" dirty="0"/>
              <a:t>3. В списке фрагментов выбрать фрагмент с необходимым размером шкаф-кровати </a:t>
            </a:r>
          </a:p>
        </p:txBody>
      </p:sp>
      <p:pic>
        <p:nvPicPr>
          <p:cNvPr id="2" name="Рисунок 1">
            <a:extLst>
              <a:ext uri="{FF2B5EF4-FFF2-40B4-BE49-F238E27FC236}">
                <a16:creationId xmlns:a16="http://schemas.microsoft.com/office/drawing/2014/main" id="{544D813B-540E-4BF1-893E-B5C574045057}"/>
              </a:ext>
            </a:extLst>
          </p:cNvPr>
          <p:cNvPicPr>
            <a:picLocks noChangeAspect="1"/>
          </p:cNvPicPr>
          <p:nvPr/>
        </p:nvPicPr>
        <p:blipFill rotWithShape="1">
          <a:blip r:embed="rId2"/>
          <a:srcRect b="28082"/>
          <a:stretch/>
        </p:blipFill>
        <p:spPr>
          <a:xfrm>
            <a:off x="600330" y="924825"/>
            <a:ext cx="10991340" cy="5560799"/>
          </a:xfrm>
          <a:prstGeom prst="rect">
            <a:avLst/>
          </a:prstGeom>
          <a:ln w="38100" cap="sq">
            <a:solidFill>
              <a:srgbClr val="FFC000"/>
            </a:solidFill>
            <a:prstDash val="solid"/>
            <a:miter lim="800000"/>
          </a:ln>
          <a:effectLst/>
        </p:spPr>
      </p:pic>
      <p:cxnSp>
        <p:nvCxnSpPr>
          <p:cNvPr id="8" name="Прямая со стрелкой 7">
            <a:extLst>
              <a:ext uri="{FF2B5EF4-FFF2-40B4-BE49-F238E27FC236}">
                <a16:creationId xmlns:a16="http://schemas.microsoft.com/office/drawing/2014/main" id="{4676605B-9F7B-4494-973D-439C236C00CE}"/>
              </a:ext>
            </a:extLst>
          </p:cNvPr>
          <p:cNvCxnSpPr>
            <a:cxnSpLocks/>
          </p:cNvCxnSpPr>
          <p:nvPr/>
        </p:nvCxnSpPr>
        <p:spPr>
          <a:xfrm>
            <a:off x="7570470" y="3489960"/>
            <a:ext cx="785161" cy="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E30E60F-32F5-49E9-B7A8-75D973CF5D91}"/>
              </a:ext>
            </a:extLst>
          </p:cNvPr>
          <p:cNvSpPr txBox="1"/>
          <p:nvPr/>
        </p:nvSpPr>
        <p:spPr>
          <a:xfrm>
            <a:off x="7268784" y="3305294"/>
            <a:ext cx="301686" cy="369332"/>
          </a:xfrm>
          <a:prstGeom prst="rect">
            <a:avLst/>
          </a:prstGeom>
          <a:noFill/>
        </p:spPr>
        <p:txBody>
          <a:bodyPr wrap="square" rtlCol="0">
            <a:spAutoFit/>
          </a:bodyPr>
          <a:lstStyle/>
          <a:p>
            <a:r>
              <a:rPr lang="ru-RU" b="1" dirty="0">
                <a:solidFill>
                  <a:srgbClr val="FF0000"/>
                </a:solidFill>
              </a:rPr>
              <a:t>1</a:t>
            </a:r>
          </a:p>
        </p:txBody>
      </p:sp>
      <p:cxnSp>
        <p:nvCxnSpPr>
          <p:cNvPr id="11" name="Прямая со стрелкой 10">
            <a:extLst>
              <a:ext uri="{FF2B5EF4-FFF2-40B4-BE49-F238E27FC236}">
                <a16:creationId xmlns:a16="http://schemas.microsoft.com/office/drawing/2014/main" id="{DFDCEE78-E2C8-457D-93EB-728D09C19A9A}"/>
              </a:ext>
            </a:extLst>
          </p:cNvPr>
          <p:cNvCxnSpPr>
            <a:cxnSpLocks/>
          </p:cNvCxnSpPr>
          <p:nvPr/>
        </p:nvCxnSpPr>
        <p:spPr>
          <a:xfrm>
            <a:off x="7863840" y="3739110"/>
            <a:ext cx="491791" cy="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239187F-329E-4BB4-8AEC-C26901CC3EE4}"/>
              </a:ext>
            </a:extLst>
          </p:cNvPr>
          <p:cNvSpPr txBox="1"/>
          <p:nvPr/>
        </p:nvSpPr>
        <p:spPr>
          <a:xfrm>
            <a:off x="7570470" y="3554444"/>
            <a:ext cx="294762" cy="369332"/>
          </a:xfrm>
          <a:prstGeom prst="rect">
            <a:avLst/>
          </a:prstGeom>
          <a:noFill/>
        </p:spPr>
        <p:txBody>
          <a:bodyPr wrap="square" rtlCol="0">
            <a:spAutoFit/>
          </a:bodyPr>
          <a:lstStyle/>
          <a:p>
            <a:r>
              <a:rPr lang="ru-RU" b="1" dirty="0">
                <a:solidFill>
                  <a:srgbClr val="FF0000"/>
                </a:solidFill>
              </a:rPr>
              <a:t>2</a:t>
            </a:r>
          </a:p>
        </p:txBody>
      </p:sp>
      <p:sp>
        <p:nvSpPr>
          <p:cNvPr id="14" name="TextBox 13">
            <a:extLst>
              <a:ext uri="{FF2B5EF4-FFF2-40B4-BE49-F238E27FC236}">
                <a16:creationId xmlns:a16="http://schemas.microsoft.com/office/drawing/2014/main" id="{9B5A578C-672E-45AD-A297-BCCA65B59AE9}"/>
              </a:ext>
            </a:extLst>
          </p:cNvPr>
          <p:cNvSpPr txBox="1"/>
          <p:nvPr/>
        </p:nvSpPr>
        <p:spPr>
          <a:xfrm>
            <a:off x="10443210" y="5426920"/>
            <a:ext cx="294762" cy="369332"/>
          </a:xfrm>
          <a:prstGeom prst="rect">
            <a:avLst/>
          </a:prstGeom>
          <a:noFill/>
        </p:spPr>
        <p:txBody>
          <a:bodyPr wrap="square" rtlCol="0">
            <a:spAutoFit/>
          </a:bodyPr>
          <a:lstStyle/>
          <a:p>
            <a:r>
              <a:rPr lang="ru-RU" b="1" dirty="0">
                <a:solidFill>
                  <a:srgbClr val="FF0000"/>
                </a:solidFill>
              </a:rPr>
              <a:t>3</a:t>
            </a:r>
          </a:p>
        </p:txBody>
      </p:sp>
      <p:cxnSp>
        <p:nvCxnSpPr>
          <p:cNvPr id="15" name="Прямая со стрелкой 14">
            <a:extLst>
              <a:ext uri="{FF2B5EF4-FFF2-40B4-BE49-F238E27FC236}">
                <a16:creationId xmlns:a16="http://schemas.microsoft.com/office/drawing/2014/main" id="{75DDC13C-37ED-4B68-8BD0-BE63F1BFC0B7}"/>
              </a:ext>
            </a:extLst>
          </p:cNvPr>
          <p:cNvCxnSpPr>
            <a:cxnSpLocks/>
          </p:cNvCxnSpPr>
          <p:nvPr/>
        </p:nvCxnSpPr>
        <p:spPr>
          <a:xfrm flipH="1" flipV="1">
            <a:off x="9563100" y="4853940"/>
            <a:ext cx="948690" cy="64770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9" name="Рисунок 18">
            <a:extLst>
              <a:ext uri="{FF2B5EF4-FFF2-40B4-BE49-F238E27FC236}">
                <a16:creationId xmlns:a16="http://schemas.microsoft.com/office/drawing/2014/main" id="{D2FB5C36-4206-432A-BA81-EB78395A34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72810"/>
            <a:ext cx="7362825" cy="6703707"/>
          </a:xfrm>
          <a:prstGeom prst="rect">
            <a:avLst/>
          </a:prstGeom>
        </p:spPr>
      </p:pic>
    </p:spTree>
    <p:extLst>
      <p:ext uri="{BB962C8B-B14F-4D97-AF65-F5344CB8AC3E}">
        <p14:creationId xmlns:p14="http://schemas.microsoft.com/office/powerpoint/2010/main" val="1465604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2FF8AE-8AEC-4405-84B3-3C9732C7247C}"/>
              </a:ext>
            </a:extLst>
          </p:cNvPr>
          <p:cNvSpPr txBox="1"/>
          <p:nvPr/>
        </p:nvSpPr>
        <p:spPr>
          <a:xfrm>
            <a:off x="271461" y="118075"/>
            <a:ext cx="11029813" cy="646331"/>
          </a:xfrm>
          <a:prstGeom prst="rect">
            <a:avLst/>
          </a:prstGeom>
          <a:noFill/>
        </p:spPr>
        <p:txBody>
          <a:bodyPr wrap="square" rtlCol="0">
            <a:spAutoFit/>
          </a:bodyPr>
          <a:lstStyle/>
          <a:p>
            <a:pPr algn="just"/>
            <a:r>
              <a:rPr lang="ru-RU" dirty="0"/>
              <a:t>4. </a:t>
            </a:r>
            <a:r>
              <a:rPr lang="ru-RU" dirty="0" err="1"/>
              <a:t>Спозиционируйте</a:t>
            </a:r>
            <a:r>
              <a:rPr lang="ru-RU" dirty="0"/>
              <a:t> фрагмент в пространстве модели относительно осей координат (X, Y, Z) или уже существующих элементов сцены.</a:t>
            </a:r>
          </a:p>
        </p:txBody>
      </p:sp>
      <p:grpSp>
        <p:nvGrpSpPr>
          <p:cNvPr id="11" name="Группа 10">
            <a:extLst>
              <a:ext uri="{FF2B5EF4-FFF2-40B4-BE49-F238E27FC236}">
                <a16:creationId xmlns:a16="http://schemas.microsoft.com/office/drawing/2014/main" id="{D1A7AE2B-9102-476A-8B98-77EB6BE5879A}"/>
              </a:ext>
            </a:extLst>
          </p:cNvPr>
          <p:cNvGrpSpPr/>
          <p:nvPr/>
        </p:nvGrpSpPr>
        <p:grpSpPr>
          <a:xfrm>
            <a:off x="1203325" y="863960"/>
            <a:ext cx="9112250" cy="5788958"/>
            <a:chOff x="793750" y="768710"/>
            <a:chExt cx="8769350" cy="5571116"/>
          </a:xfrm>
        </p:grpSpPr>
        <p:pic>
          <p:nvPicPr>
            <p:cNvPr id="4" name="Рисунок 3">
              <a:extLst>
                <a:ext uri="{FF2B5EF4-FFF2-40B4-BE49-F238E27FC236}">
                  <a16:creationId xmlns:a16="http://schemas.microsoft.com/office/drawing/2014/main" id="{B8F65300-24BA-4085-9C9F-0DA6ED5DEF19}"/>
                </a:ext>
              </a:extLst>
            </p:cNvPr>
            <p:cNvPicPr>
              <a:picLocks noChangeAspect="1"/>
            </p:cNvPicPr>
            <p:nvPr/>
          </p:nvPicPr>
          <p:blipFill>
            <a:blip r:embed="rId2"/>
            <a:stretch>
              <a:fillRect/>
            </a:stretch>
          </p:blipFill>
          <p:spPr>
            <a:xfrm>
              <a:off x="793750" y="768710"/>
              <a:ext cx="8769350" cy="5571116"/>
            </a:xfrm>
            <a:prstGeom prst="rect">
              <a:avLst/>
            </a:prstGeom>
            <a:ln w="38100" cap="sq">
              <a:solidFill>
                <a:srgbClr val="FFC000"/>
              </a:solidFill>
              <a:prstDash val="solid"/>
              <a:miter lim="800000"/>
            </a:ln>
            <a:effectLst/>
          </p:spPr>
        </p:pic>
        <p:cxnSp>
          <p:nvCxnSpPr>
            <p:cNvPr id="3" name="Прямая со стрелкой 2">
              <a:extLst>
                <a:ext uri="{FF2B5EF4-FFF2-40B4-BE49-F238E27FC236}">
                  <a16:creationId xmlns:a16="http://schemas.microsoft.com/office/drawing/2014/main" id="{6EB742CC-EEAE-4DC1-8281-48AD7B404BA0}"/>
                </a:ext>
              </a:extLst>
            </p:cNvPr>
            <p:cNvCxnSpPr/>
            <p:nvPr/>
          </p:nvCxnSpPr>
          <p:spPr>
            <a:xfrm flipV="1">
              <a:off x="2724150" y="1004692"/>
              <a:ext cx="1047750" cy="266700"/>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Прямая со стрелкой 5">
              <a:extLst>
                <a:ext uri="{FF2B5EF4-FFF2-40B4-BE49-F238E27FC236}">
                  <a16:creationId xmlns:a16="http://schemas.microsoft.com/office/drawing/2014/main" id="{E05FE723-3FF2-4515-8EEE-5A617248AE9E}"/>
                </a:ext>
              </a:extLst>
            </p:cNvPr>
            <p:cNvCxnSpPr>
              <a:cxnSpLocks/>
            </p:cNvCxnSpPr>
            <p:nvPr/>
          </p:nvCxnSpPr>
          <p:spPr>
            <a:xfrm>
              <a:off x="2009775" y="2014342"/>
              <a:ext cx="0" cy="919358"/>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a:extLst>
                <a:ext uri="{FF2B5EF4-FFF2-40B4-BE49-F238E27FC236}">
                  <a16:creationId xmlns:a16="http://schemas.microsoft.com/office/drawing/2014/main" id="{5CDFE259-FB23-445B-9318-F79891829159}"/>
                </a:ext>
              </a:extLst>
            </p:cNvPr>
            <p:cNvCxnSpPr>
              <a:cxnSpLocks/>
            </p:cNvCxnSpPr>
            <p:nvPr/>
          </p:nvCxnSpPr>
          <p:spPr>
            <a:xfrm>
              <a:off x="1847850" y="1138042"/>
              <a:ext cx="361950" cy="433583"/>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12" name="Рисунок 11">
            <a:extLst>
              <a:ext uri="{FF2B5EF4-FFF2-40B4-BE49-F238E27FC236}">
                <a16:creationId xmlns:a16="http://schemas.microsoft.com/office/drawing/2014/main" id="{1F448C14-6A68-4B17-AED7-2513F79EDB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72810"/>
            <a:ext cx="7362825" cy="6703707"/>
          </a:xfrm>
          <a:prstGeom prst="rect">
            <a:avLst/>
          </a:prstGeom>
        </p:spPr>
      </p:pic>
    </p:spTree>
    <p:extLst>
      <p:ext uri="{BB962C8B-B14F-4D97-AF65-F5344CB8AC3E}">
        <p14:creationId xmlns:p14="http://schemas.microsoft.com/office/powerpoint/2010/main" val="321836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F3CDB15-C79C-428E-ADC9-E069374ADA93}"/>
              </a:ext>
            </a:extLst>
          </p:cNvPr>
          <p:cNvSpPr txBox="1"/>
          <p:nvPr/>
        </p:nvSpPr>
        <p:spPr>
          <a:xfrm>
            <a:off x="534019" y="178152"/>
            <a:ext cx="11123962" cy="646331"/>
          </a:xfrm>
          <a:prstGeom prst="rect">
            <a:avLst/>
          </a:prstGeom>
          <a:noFill/>
        </p:spPr>
        <p:txBody>
          <a:bodyPr wrap="square" rtlCol="0">
            <a:spAutoFit/>
          </a:bodyPr>
          <a:lstStyle/>
          <a:p>
            <a:r>
              <a:rPr lang="ru-RU" dirty="0"/>
              <a:t>5. Выберите комплект механизма шкафа кровати </a:t>
            </a:r>
            <a:r>
              <a:rPr lang="ru-RU" dirty="0" err="1"/>
              <a:t>Элимет</a:t>
            </a:r>
            <a:r>
              <a:rPr lang="ru-RU" dirty="0"/>
              <a:t>, соответствующий выбранной модели шкафа. Подбор конкретной артикульной позиции механизма осуществляйте строго по таблице в </a:t>
            </a:r>
            <a:r>
              <a:rPr lang="ru-RU" b="1" dirty="0"/>
              <a:t>Приложении 1</a:t>
            </a:r>
            <a:r>
              <a:rPr lang="ru-RU" dirty="0"/>
              <a:t>.</a:t>
            </a:r>
          </a:p>
        </p:txBody>
      </p:sp>
      <p:pic>
        <p:nvPicPr>
          <p:cNvPr id="6" name="Рисунок 5">
            <a:extLst>
              <a:ext uri="{FF2B5EF4-FFF2-40B4-BE49-F238E27FC236}">
                <a16:creationId xmlns:a16="http://schemas.microsoft.com/office/drawing/2014/main" id="{5DD1C391-7604-46E2-A6B8-131C36E18CEC}"/>
              </a:ext>
            </a:extLst>
          </p:cNvPr>
          <p:cNvPicPr>
            <a:picLocks noChangeAspect="1"/>
          </p:cNvPicPr>
          <p:nvPr/>
        </p:nvPicPr>
        <p:blipFill rotWithShape="1">
          <a:blip r:embed="rId2"/>
          <a:srcRect l="13160" b="10655"/>
          <a:stretch/>
        </p:blipFill>
        <p:spPr>
          <a:xfrm>
            <a:off x="1241425" y="929824"/>
            <a:ext cx="9048402" cy="5644681"/>
          </a:xfrm>
          <a:prstGeom prst="rect">
            <a:avLst/>
          </a:prstGeom>
          <a:ln w="38100" cap="sq">
            <a:solidFill>
              <a:srgbClr val="FFC000"/>
            </a:solidFill>
            <a:prstDash val="solid"/>
            <a:miter lim="800000"/>
          </a:ln>
          <a:effectLst/>
        </p:spPr>
      </p:pic>
      <p:pic>
        <p:nvPicPr>
          <p:cNvPr id="5" name="Рисунок 4">
            <a:extLst>
              <a:ext uri="{FF2B5EF4-FFF2-40B4-BE49-F238E27FC236}">
                <a16:creationId xmlns:a16="http://schemas.microsoft.com/office/drawing/2014/main" id="{A91117EA-94A2-4F33-9159-A9F8CDF14B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72810"/>
            <a:ext cx="7362825" cy="6703707"/>
          </a:xfrm>
          <a:prstGeom prst="rect">
            <a:avLst/>
          </a:prstGeom>
        </p:spPr>
      </p:pic>
    </p:spTree>
    <p:extLst>
      <p:ext uri="{BB962C8B-B14F-4D97-AF65-F5344CB8AC3E}">
        <p14:creationId xmlns:p14="http://schemas.microsoft.com/office/powerpoint/2010/main" val="12109612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29E23422-2023-497C-9E1D-54F84101575E}"/>
              </a:ext>
            </a:extLst>
          </p:cNvPr>
          <p:cNvPicPr>
            <a:picLocks noChangeAspect="1"/>
          </p:cNvPicPr>
          <p:nvPr/>
        </p:nvPicPr>
        <p:blipFill rotWithShape="1">
          <a:blip r:embed="rId2"/>
          <a:srcRect l="13351" t="12625" r="20305"/>
          <a:stretch/>
        </p:blipFill>
        <p:spPr>
          <a:xfrm>
            <a:off x="4843462" y="1781174"/>
            <a:ext cx="2950252" cy="4572001"/>
          </a:xfrm>
          <a:prstGeom prst="rect">
            <a:avLst/>
          </a:prstGeom>
        </p:spPr>
      </p:pic>
      <p:pic>
        <p:nvPicPr>
          <p:cNvPr id="5" name="Рисунок 4">
            <a:extLst>
              <a:ext uri="{FF2B5EF4-FFF2-40B4-BE49-F238E27FC236}">
                <a16:creationId xmlns:a16="http://schemas.microsoft.com/office/drawing/2014/main" id="{8C0A3E7F-C99B-4B90-A943-E41E529E5F46}"/>
              </a:ext>
            </a:extLst>
          </p:cNvPr>
          <p:cNvPicPr>
            <a:picLocks noChangeAspect="1"/>
          </p:cNvPicPr>
          <p:nvPr/>
        </p:nvPicPr>
        <p:blipFill rotWithShape="1">
          <a:blip r:embed="rId3"/>
          <a:srcRect t="29217" r="36517"/>
          <a:stretch/>
        </p:blipFill>
        <p:spPr>
          <a:xfrm>
            <a:off x="8186230" y="1202346"/>
            <a:ext cx="3319969" cy="3410664"/>
          </a:xfrm>
          <a:prstGeom prst="rect">
            <a:avLst/>
          </a:prstGeom>
          <a:ln w="28575">
            <a:solidFill>
              <a:srgbClr val="00B050"/>
            </a:solidFill>
            <a:prstDash val="dash"/>
          </a:ln>
        </p:spPr>
      </p:pic>
      <p:pic>
        <p:nvPicPr>
          <p:cNvPr id="6" name="Рисунок 5">
            <a:extLst>
              <a:ext uri="{FF2B5EF4-FFF2-40B4-BE49-F238E27FC236}">
                <a16:creationId xmlns:a16="http://schemas.microsoft.com/office/drawing/2014/main" id="{71EB4980-C242-4D63-B500-C95EF078A50A}"/>
              </a:ext>
            </a:extLst>
          </p:cNvPr>
          <p:cNvPicPr>
            <a:picLocks noChangeAspect="1"/>
          </p:cNvPicPr>
          <p:nvPr/>
        </p:nvPicPr>
        <p:blipFill>
          <a:blip r:embed="rId4"/>
          <a:stretch>
            <a:fillRect/>
          </a:stretch>
        </p:blipFill>
        <p:spPr>
          <a:xfrm>
            <a:off x="1067304" y="2869640"/>
            <a:ext cx="3299274" cy="3735027"/>
          </a:xfrm>
          <a:prstGeom prst="rect">
            <a:avLst/>
          </a:prstGeom>
          <a:ln w="28575">
            <a:solidFill>
              <a:srgbClr val="00B050"/>
            </a:solidFill>
            <a:prstDash val="dash"/>
          </a:ln>
        </p:spPr>
      </p:pic>
      <p:sp>
        <p:nvSpPr>
          <p:cNvPr id="7" name="TextBox 6">
            <a:extLst>
              <a:ext uri="{FF2B5EF4-FFF2-40B4-BE49-F238E27FC236}">
                <a16:creationId xmlns:a16="http://schemas.microsoft.com/office/drawing/2014/main" id="{ACD8293A-6483-486D-9630-9681AFF19672}"/>
              </a:ext>
            </a:extLst>
          </p:cNvPr>
          <p:cNvSpPr txBox="1"/>
          <p:nvPr/>
        </p:nvSpPr>
        <p:spPr>
          <a:xfrm>
            <a:off x="319596" y="78548"/>
            <a:ext cx="11603114" cy="923330"/>
          </a:xfrm>
          <a:prstGeom prst="rect">
            <a:avLst/>
          </a:prstGeom>
          <a:noFill/>
        </p:spPr>
        <p:txBody>
          <a:bodyPr wrap="square" rtlCol="0">
            <a:spAutoFit/>
          </a:bodyPr>
          <a:lstStyle/>
          <a:p>
            <a:pPr algn="just"/>
            <a:r>
              <a:rPr lang="ru-RU" dirty="0"/>
              <a:t>6. Переключитесь на вид спереди. Протяните габаритную рамку механизма от первой точки (1) — нижнего левого внутреннего угла шкафа — до второй точки (2) — верхнего правого внутреннего угла шкафа. Убедитесь, что рамка механизма точно привязалась к внутреннему контуру корпуса, чтобы фурнитура встала без перекосов.</a:t>
            </a:r>
          </a:p>
        </p:txBody>
      </p:sp>
      <p:cxnSp>
        <p:nvCxnSpPr>
          <p:cNvPr id="9" name="Прямая со стрелкой 8">
            <a:extLst>
              <a:ext uri="{FF2B5EF4-FFF2-40B4-BE49-F238E27FC236}">
                <a16:creationId xmlns:a16="http://schemas.microsoft.com/office/drawing/2014/main" id="{F480B5BD-9CD2-4A59-9964-2354CE0A5A7E}"/>
              </a:ext>
            </a:extLst>
          </p:cNvPr>
          <p:cNvCxnSpPr>
            <a:cxnSpLocks/>
          </p:cNvCxnSpPr>
          <p:nvPr/>
        </p:nvCxnSpPr>
        <p:spPr>
          <a:xfrm flipH="1">
            <a:off x="1688587" y="5398504"/>
            <a:ext cx="475609" cy="42840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19BF935-6B8A-4DD0-B825-6DCE3857787D}"/>
              </a:ext>
            </a:extLst>
          </p:cNvPr>
          <p:cNvSpPr txBox="1"/>
          <p:nvPr/>
        </p:nvSpPr>
        <p:spPr>
          <a:xfrm>
            <a:off x="5508066" y="5247756"/>
            <a:ext cx="301686" cy="369332"/>
          </a:xfrm>
          <a:prstGeom prst="rect">
            <a:avLst/>
          </a:prstGeom>
          <a:noFill/>
        </p:spPr>
        <p:txBody>
          <a:bodyPr wrap="square" rtlCol="0">
            <a:spAutoFit/>
          </a:bodyPr>
          <a:lstStyle/>
          <a:p>
            <a:r>
              <a:rPr lang="ru-RU" b="1" dirty="0">
                <a:solidFill>
                  <a:srgbClr val="FF0000"/>
                </a:solidFill>
              </a:rPr>
              <a:t>1</a:t>
            </a:r>
          </a:p>
        </p:txBody>
      </p:sp>
      <p:cxnSp>
        <p:nvCxnSpPr>
          <p:cNvPr id="11" name="Прямая со стрелкой 10">
            <a:extLst>
              <a:ext uri="{FF2B5EF4-FFF2-40B4-BE49-F238E27FC236}">
                <a16:creationId xmlns:a16="http://schemas.microsoft.com/office/drawing/2014/main" id="{9872DCD8-E2AA-42DF-9067-D34C743EC9EE}"/>
              </a:ext>
            </a:extLst>
          </p:cNvPr>
          <p:cNvCxnSpPr>
            <a:cxnSpLocks/>
          </p:cNvCxnSpPr>
          <p:nvPr/>
        </p:nvCxnSpPr>
        <p:spPr>
          <a:xfrm flipH="1">
            <a:off x="5142727" y="5530901"/>
            <a:ext cx="431664" cy="61306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4C7B68F-A6BF-46F4-9E11-C6AFB66C0D1F}"/>
              </a:ext>
            </a:extLst>
          </p:cNvPr>
          <p:cNvSpPr txBox="1"/>
          <p:nvPr/>
        </p:nvSpPr>
        <p:spPr>
          <a:xfrm>
            <a:off x="2147815" y="5213838"/>
            <a:ext cx="301686" cy="369332"/>
          </a:xfrm>
          <a:prstGeom prst="rect">
            <a:avLst/>
          </a:prstGeom>
          <a:noFill/>
        </p:spPr>
        <p:txBody>
          <a:bodyPr wrap="square" rtlCol="0">
            <a:spAutoFit/>
          </a:bodyPr>
          <a:lstStyle/>
          <a:p>
            <a:r>
              <a:rPr lang="ru-RU" b="1" dirty="0">
                <a:solidFill>
                  <a:srgbClr val="FF0000"/>
                </a:solidFill>
              </a:rPr>
              <a:t>1</a:t>
            </a:r>
          </a:p>
        </p:txBody>
      </p:sp>
      <p:cxnSp>
        <p:nvCxnSpPr>
          <p:cNvPr id="13" name="Прямая со стрелкой 12">
            <a:extLst>
              <a:ext uri="{FF2B5EF4-FFF2-40B4-BE49-F238E27FC236}">
                <a16:creationId xmlns:a16="http://schemas.microsoft.com/office/drawing/2014/main" id="{57CF3B84-A946-45CD-B66E-09A5C1A77BD4}"/>
              </a:ext>
            </a:extLst>
          </p:cNvPr>
          <p:cNvCxnSpPr>
            <a:cxnSpLocks/>
          </p:cNvCxnSpPr>
          <p:nvPr/>
        </p:nvCxnSpPr>
        <p:spPr>
          <a:xfrm flipV="1">
            <a:off x="7426417" y="1938338"/>
            <a:ext cx="186290" cy="32016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E0123C0-65E4-4234-B2D6-284C63907C3E}"/>
              </a:ext>
            </a:extLst>
          </p:cNvPr>
          <p:cNvSpPr txBox="1"/>
          <p:nvPr/>
        </p:nvSpPr>
        <p:spPr>
          <a:xfrm>
            <a:off x="7195003" y="2098422"/>
            <a:ext cx="301686" cy="369332"/>
          </a:xfrm>
          <a:prstGeom prst="rect">
            <a:avLst/>
          </a:prstGeom>
          <a:noFill/>
        </p:spPr>
        <p:txBody>
          <a:bodyPr wrap="square" rtlCol="0">
            <a:spAutoFit/>
          </a:bodyPr>
          <a:lstStyle/>
          <a:p>
            <a:r>
              <a:rPr lang="ru-RU" b="1" dirty="0">
                <a:solidFill>
                  <a:srgbClr val="FF0000"/>
                </a:solidFill>
              </a:rPr>
              <a:t>2</a:t>
            </a:r>
          </a:p>
        </p:txBody>
      </p:sp>
      <p:cxnSp>
        <p:nvCxnSpPr>
          <p:cNvPr id="15" name="Прямая со стрелкой 14">
            <a:extLst>
              <a:ext uri="{FF2B5EF4-FFF2-40B4-BE49-F238E27FC236}">
                <a16:creationId xmlns:a16="http://schemas.microsoft.com/office/drawing/2014/main" id="{2B61E209-9A0F-414C-8B84-3356601A46DD}"/>
              </a:ext>
            </a:extLst>
          </p:cNvPr>
          <p:cNvCxnSpPr>
            <a:cxnSpLocks/>
          </p:cNvCxnSpPr>
          <p:nvPr/>
        </p:nvCxnSpPr>
        <p:spPr>
          <a:xfrm flipV="1">
            <a:off x="10107394" y="2037049"/>
            <a:ext cx="478992" cy="4429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FFEB0BD-323F-443D-B99A-C22248E708B7}"/>
              </a:ext>
            </a:extLst>
          </p:cNvPr>
          <p:cNvSpPr txBox="1"/>
          <p:nvPr/>
        </p:nvSpPr>
        <p:spPr>
          <a:xfrm>
            <a:off x="9822349" y="2323720"/>
            <a:ext cx="301686" cy="369332"/>
          </a:xfrm>
          <a:prstGeom prst="rect">
            <a:avLst/>
          </a:prstGeom>
          <a:noFill/>
        </p:spPr>
        <p:txBody>
          <a:bodyPr wrap="square" rtlCol="0">
            <a:spAutoFit/>
          </a:bodyPr>
          <a:lstStyle/>
          <a:p>
            <a:r>
              <a:rPr lang="ru-RU" b="1" dirty="0">
                <a:solidFill>
                  <a:srgbClr val="FF0000"/>
                </a:solidFill>
              </a:rPr>
              <a:t>2</a:t>
            </a:r>
          </a:p>
        </p:txBody>
      </p:sp>
      <p:sp>
        <p:nvSpPr>
          <p:cNvPr id="17" name="Прямоугольник 16">
            <a:extLst>
              <a:ext uri="{FF2B5EF4-FFF2-40B4-BE49-F238E27FC236}">
                <a16:creationId xmlns:a16="http://schemas.microsoft.com/office/drawing/2014/main" id="{C6CDAB48-8A94-4CA1-9075-DD48D478EA7C}"/>
              </a:ext>
            </a:extLst>
          </p:cNvPr>
          <p:cNvSpPr/>
          <p:nvPr/>
        </p:nvSpPr>
        <p:spPr>
          <a:xfrm>
            <a:off x="4720394" y="4898751"/>
            <a:ext cx="1089358" cy="1511263"/>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a:extLst>
              <a:ext uri="{FF2B5EF4-FFF2-40B4-BE49-F238E27FC236}">
                <a16:creationId xmlns:a16="http://schemas.microsoft.com/office/drawing/2014/main" id="{A307DCF0-157C-4214-AF40-74B4D5F8DC60}"/>
              </a:ext>
            </a:extLst>
          </p:cNvPr>
          <p:cNvSpPr/>
          <p:nvPr/>
        </p:nvSpPr>
        <p:spPr>
          <a:xfrm>
            <a:off x="6774005" y="1724335"/>
            <a:ext cx="1089358" cy="1511263"/>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9" name="Прямая соединительная линия 18">
            <a:extLst>
              <a:ext uri="{FF2B5EF4-FFF2-40B4-BE49-F238E27FC236}">
                <a16:creationId xmlns:a16="http://schemas.microsoft.com/office/drawing/2014/main" id="{38C8EC1C-15FC-4757-8F13-13296EAAF9AA}"/>
              </a:ext>
            </a:extLst>
          </p:cNvPr>
          <p:cNvCxnSpPr>
            <a:cxnSpLocks/>
            <a:stCxn id="5" idx="2"/>
          </p:cNvCxnSpPr>
          <p:nvPr/>
        </p:nvCxnSpPr>
        <p:spPr>
          <a:xfrm flipH="1" flipV="1">
            <a:off x="7275575" y="3235598"/>
            <a:ext cx="2570640" cy="1377412"/>
          </a:xfrm>
          <a:prstGeom prst="line">
            <a:avLst/>
          </a:prstGeom>
          <a:ln w="2222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a:extLst>
              <a:ext uri="{FF2B5EF4-FFF2-40B4-BE49-F238E27FC236}">
                <a16:creationId xmlns:a16="http://schemas.microsoft.com/office/drawing/2014/main" id="{B677E1FC-A5C1-429A-87B5-B8206716F62C}"/>
              </a:ext>
            </a:extLst>
          </p:cNvPr>
          <p:cNvCxnSpPr>
            <a:cxnSpLocks/>
            <a:stCxn id="5" idx="0"/>
            <a:endCxn id="18" idx="0"/>
          </p:cNvCxnSpPr>
          <p:nvPr/>
        </p:nvCxnSpPr>
        <p:spPr>
          <a:xfrm flipH="1">
            <a:off x="7318684" y="1202346"/>
            <a:ext cx="2527531" cy="521989"/>
          </a:xfrm>
          <a:prstGeom prst="line">
            <a:avLst/>
          </a:prstGeom>
          <a:ln w="2222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a:extLst>
              <a:ext uri="{FF2B5EF4-FFF2-40B4-BE49-F238E27FC236}">
                <a16:creationId xmlns:a16="http://schemas.microsoft.com/office/drawing/2014/main" id="{78934EAD-1272-4EDD-9FDC-64A516895BA1}"/>
              </a:ext>
            </a:extLst>
          </p:cNvPr>
          <p:cNvCxnSpPr>
            <a:cxnSpLocks/>
            <a:stCxn id="17" idx="2"/>
            <a:endCxn id="6" idx="2"/>
          </p:cNvCxnSpPr>
          <p:nvPr/>
        </p:nvCxnSpPr>
        <p:spPr>
          <a:xfrm flipH="1">
            <a:off x="2716941" y="6410014"/>
            <a:ext cx="2548132" cy="194653"/>
          </a:xfrm>
          <a:prstGeom prst="line">
            <a:avLst/>
          </a:prstGeom>
          <a:ln w="2222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a:extLst>
              <a:ext uri="{FF2B5EF4-FFF2-40B4-BE49-F238E27FC236}">
                <a16:creationId xmlns:a16="http://schemas.microsoft.com/office/drawing/2014/main" id="{3F3F14A1-D9D9-4C0E-BDDD-4DA18E4F40E5}"/>
              </a:ext>
            </a:extLst>
          </p:cNvPr>
          <p:cNvCxnSpPr>
            <a:cxnSpLocks/>
            <a:stCxn id="17" idx="0"/>
            <a:endCxn id="6" idx="0"/>
          </p:cNvCxnSpPr>
          <p:nvPr/>
        </p:nvCxnSpPr>
        <p:spPr>
          <a:xfrm flipH="1" flipV="1">
            <a:off x="2716941" y="2869640"/>
            <a:ext cx="2548132" cy="2029111"/>
          </a:xfrm>
          <a:prstGeom prst="line">
            <a:avLst/>
          </a:prstGeom>
          <a:ln w="22225">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8" name="Прямоугольник 37">
            <a:extLst>
              <a:ext uri="{FF2B5EF4-FFF2-40B4-BE49-F238E27FC236}">
                <a16:creationId xmlns:a16="http://schemas.microsoft.com/office/drawing/2014/main" id="{B39F5FFC-4444-4956-BA8D-42559A017CD0}"/>
              </a:ext>
            </a:extLst>
          </p:cNvPr>
          <p:cNvSpPr/>
          <p:nvPr/>
        </p:nvSpPr>
        <p:spPr>
          <a:xfrm>
            <a:off x="319596" y="1074197"/>
            <a:ext cx="11603115" cy="5668406"/>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9" name="Рисунок 38">
            <a:extLst>
              <a:ext uri="{FF2B5EF4-FFF2-40B4-BE49-F238E27FC236}">
                <a16:creationId xmlns:a16="http://schemas.microsoft.com/office/drawing/2014/main" id="{1F7B10B5-4C78-41D4-9F66-67AD52B399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9350" y="72810"/>
            <a:ext cx="7362825" cy="6703707"/>
          </a:xfrm>
          <a:prstGeom prst="rect">
            <a:avLst/>
          </a:prstGeom>
        </p:spPr>
      </p:pic>
    </p:spTree>
    <p:extLst>
      <p:ext uri="{BB962C8B-B14F-4D97-AF65-F5344CB8AC3E}">
        <p14:creationId xmlns:p14="http://schemas.microsoft.com/office/powerpoint/2010/main" val="4075636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B45F6628-C949-4F90-ADD1-6261066283DD}"/>
              </a:ext>
            </a:extLst>
          </p:cNvPr>
          <p:cNvPicPr>
            <a:picLocks noChangeAspect="1"/>
          </p:cNvPicPr>
          <p:nvPr/>
        </p:nvPicPr>
        <p:blipFill rotWithShape="1">
          <a:blip r:embed="rId3"/>
          <a:srcRect l="3065" t="5705" r="7397" b="4963"/>
          <a:stretch/>
        </p:blipFill>
        <p:spPr>
          <a:xfrm>
            <a:off x="3265714" y="1175656"/>
            <a:ext cx="5399315" cy="5225143"/>
          </a:xfrm>
          <a:prstGeom prst="rect">
            <a:avLst/>
          </a:prstGeom>
        </p:spPr>
      </p:pic>
      <p:pic>
        <p:nvPicPr>
          <p:cNvPr id="5" name="Рисунок 4">
            <a:extLst>
              <a:ext uri="{FF2B5EF4-FFF2-40B4-BE49-F238E27FC236}">
                <a16:creationId xmlns:a16="http://schemas.microsoft.com/office/drawing/2014/main" id="{5E497D4F-CF9C-417F-B7FC-C5339601910F}"/>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100000"/>
                    </a14:imgEffect>
                    <a14:imgEffect>
                      <a14:brightnessContrast contrast="22000"/>
                    </a14:imgEffect>
                  </a14:imgLayer>
                </a14:imgProps>
              </a:ext>
            </a:extLst>
          </a:blip>
          <a:srcRect l="8751" b="3108"/>
          <a:stretch/>
        </p:blipFill>
        <p:spPr>
          <a:xfrm>
            <a:off x="500865" y="4308512"/>
            <a:ext cx="2220171" cy="2108517"/>
          </a:xfrm>
          <a:prstGeom prst="rect">
            <a:avLst/>
          </a:prstGeom>
          <a:ln w="28575">
            <a:solidFill>
              <a:srgbClr val="00B050"/>
            </a:solidFill>
            <a:prstDash val="dash"/>
          </a:ln>
        </p:spPr>
      </p:pic>
      <p:pic>
        <p:nvPicPr>
          <p:cNvPr id="6" name="Рисунок 5">
            <a:extLst>
              <a:ext uri="{FF2B5EF4-FFF2-40B4-BE49-F238E27FC236}">
                <a16:creationId xmlns:a16="http://schemas.microsoft.com/office/drawing/2014/main" id="{5FA43215-943F-4F1D-8C26-8893CC05E05B}"/>
              </a:ext>
            </a:extLst>
          </p:cNvPr>
          <p:cNvPicPr>
            <a:picLocks noChangeAspect="1"/>
          </p:cNvPicPr>
          <p:nvPr/>
        </p:nvPicPr>
        <p:blipFill rotWithShape="1">
          <a:blip r:embed="rId6"/>
          <a:srcRect t="20262" r="29209" b="3321"/>
          <a:stretch/>
        </p:blipFill>
        <p:spPr>
          <a:xfrm>
            <a:off x="8934304" y="3132278"/>
            <a:ext cx="2892231" cy="3286125"/>
          </a:xfrm>
          <a:prstGeom prst="rect">
            <a:avLst/>
          </a:prstGeom>
          <a:ln w="28575">
            <a:solidFill>
              <a:srgbClr val="00B050"/>
            </a:solidFill>
            <a:prstDash val="dash"/>
          </a:ln>
        </p:spPr>
      </p:pic>
      <p:sp>
        <p:nvSpPr>
          <p:cNvPr id="7" name="Прямоугольник 6">
            <a:extLst>
              <a:ext uri="{FF2B5EF4-FFF2-40B4-BE49-F238E27FC236}">
                <a16:creationId xmlns:a16="http://schemas.microsoft.com/office/drawing/2014/main" id="{A6D24F61-513E-4DDB-B300-685D9BC0A38D}"/>
              </a:ext>
            </a:extLst>
          </p:cNvPr>
          <p:cNvSpPr/>
          <p:nvPr/>
        </p:nvSpPr>
        <p:spPr>
          <a:xfrm>
            <a:off x="319596" y="1074197"/>
            <a:ext cx="11603115" cy="5628443"/>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a:extLst>
              <a:ext uri="{FF2B5EF4-FFF2-40B4-BE49-F238E27FC236}">
                <a16:creationId xmlns:a16="http://schemas.microsoft.com/office/drawing/2014/main" id="{04916114-91DF-4AB0-AD48-24B1E6599C67}"/>
              </a:ext>
            </a:extLst>
          </p:cNvPr>
          <p:cNvSpPr txBox="1"/>
          <p:nvPr/>
        </p:nvSpPr>
        <p:spPr>
          <a:xfrm>
            <a:off x="302904" y="178037"/>
            <a:ext cx="11690827" cy="923330"/>
          </a:xfrm>
          <a:prstGeom prst="rect">
            <a:avLst/>
          </a:prstGeom>
          <a:noFill/>
        </p:spPr>
        <p:txBody>
          <a:bodyPr wrap="square" rtlCol="0">
            <a:spAutoFit/>
          </a:bodyPr>
          <a:lstStyle/>
          <a:p>
            <a:pPr algn="just"/>
            <a:r>
              <a:rPr lang="ru-RU" dirty="0"/>
              <a:t>7. Переключитесь на вид сбоку. Выберите первую точку (1), расположенную на внешней поверхности задней стенки шкафа. Выберите вторую точку (2), которая должна быть расположена на внешней поверхности дальней горизонтальной панели основания (см. рисунок).</a:t>
            </a:r>
          </a:p>
        </p:txBody>
      </p:sp>
      <p:cxnSp>
        <p:nvCxnSpPr>
          <p:cNvPr id="9" name="Прямая со стрелкой 8">
            <a:extLst>
              <a:ext uri="{FF2B5EF4-FFF2-40B4-BE49-F238E27FC236}">
                <a16:creationId xmlns:a16="http://schemas.microsoft.com/office/drawing/2014/main" id="{EC1C4185-2712-436D-9FF6-88D0D78E52AD}"/>
              </a:ext>
            </a:extLst>
          </p:cNvPr>
          <p:cNvCxnSpPr>
            <a:cxnSpLocks/>
          </p:cNvCxnSpPr>
          <p:nvPr/>
        </p:nvCxnSpPr>
        <p:spPr>
          <a:xfrm flipH="1">
            <a:off x="688181" y="5841206"/>
            <a:ext cx="330659" cy="37147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0EC3332-F38B-45FC-8BBA-CA6594D4429C}"/>
              </a:ext>
            </a:extLst>
          </p:cNvPr>
          <p:cNvSpPr txBox="1"/>
          <p:nvPr/>
        </p:nvSpPr>
        <p:spPr>
          <a:xfrm>
            <a:off x="971589" y="5583170"/>
            <a:ext cx="301686" cy="369332"/>
          </a:xfrm>
          <a:prstGeom prst="rect">
            <a:avLst/>
          </a:prstGeom>
          <a:noFill/>
        </p:spPr>
        <p:txBody>
          <a:bodyPr wrap="square" rtlCol="0">
            <a:spAutoFit/>
          </a:bodyPr>
          <a:lstStyle/>
          <a:p>
            <a:r>
              <a:rPr lang="ru-RU" b="1" dirty="0">
                <a:solidFill>
                  <a:srgbClr val="FF0000"/>
                </a:solidFill>
              </a:rPr>
              <a:t>1</a:t>
            </a:r>
          </a:p>
        </p:txBody>
      </p:sp>
      <p:cxnSp>
        <p:nvCxnSpPr>
          <p:cNvPr id="11" name="Прямая со стрелкой 10">
            <a:extLst>
              <a:ext uri="{FF2B5EF4-FFF2-40B4-BE49-F238E27FC236}">
                <a16:creationId xmlns:a16="http://schemas.microsoft.com/office/drawing/2014/main" id="{6D50AC9C-F520-4953-81A8-9537D6842130}"/>
              </a:ext>
            </a:extLst>
          </p:cNvPr>
          <p:cNvCxnSpPr>
            <a:cxnSpLocks/>
          </p:cNvCxnSpPr>
          <p:nvPr/>
        </p:nvCxnSpPr>
        <p:spPr>
          <a:xfrm flipH="1">
            <a:off x="3520149" y="5501983"/>
            <a:ext cx="431664" cy="61306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42795E9-FED7-4CD2-97E7-4926C56C1CD7}"/>
              </a:ext>
            </a:extLst>
          </p:cNvPr>
          <p:cNvSpPr txBox="1"/>
          <p:nvPr/>
        </p:nvSpPr>
        <p:spPr>
          <a:xfrm>
            <a:off x="3789424" y="5213838"/>
            <a:ext cx="301686" cy="369332"/>
          </a:xfrm>
          <a:prstGeom prst="rect">
            <a:avLst/>
          </a:prstGeom>
          <a:noFill/>
        </p:spPr>
        <p:txBody>
          <a:bodyPr wrap="square" rtlCol="0">
            <a:spAutoFit/>
          </a:bodyPr>
          <a:lstStyle/>
          <a:p>
            <a:r>
              <a:rPr lang="ru-RU" b="1" dirty="0">
                <a:solidFill>
                  <a:srgbClr val="FF0000"/>
                </a:solidFill>
              </a:rPr>
              <a:t>1</a:t>
            </a:r>
          </a:p>
        </p:txBody>
      </p:sp>
      <p:sp>
        <p:nvSpPr>
          <p:cNvPr id="13" name="TextBox 12">
            <a:extLst>
              <a:ext uri="{FF2B5EF4-FFF2-40B4-BE49-F238E27FC236}">
                <a16:creationId xmlns:a16="http://schemas.microsoft.com/office/drawing/2014/main" id="{E72BB282-0CB7-4AEE-8533-51D1411DF8C2}"/>
              </a:ext>
            </a:extLst>
          </p:cNvPr>
          <p:cNvSpPr txBox="1"/>
          <p:nvPr/>
        </p:nvSpPr>
        <p:spPr>
          <a:xfrm>
            <a:off x="7937428" y="5317317"/>
            <a:ext cx="301686" cy="369332"/>
          </a:xfrm>
          <a:prstGeom prst="rect">
            <a:avLst/>
          </a:prstGeom>
          <a:noFill/>
        </p:spPr>
        <p:txBody>
          <a:bodyPr wrap="square" rtlCol="0">
            <a:spAutoFit/>
          </a:bodyPr>
          <a:lstStyle/>
          <a:p>
            <a:r>
              <a:rPr lang="ru-RU" b="1" dirty="0">
                <a:solidFill>
                  <a:srgbClr val="FF0000"/>
                </a:solidFill>
              </a:rPr>
              <a:t>2</a:t>
            </a:r>
          </a:p>
        </p:txBody>
      </p:sp>
      <p:cxnSp>
        <p:nvCxnSpPr>
          <p:cNvPr id="16" name="Прямая со стрелкой 15">
            <a:extLst>
              <a:ext uri="{FF2B5EF4-FFF2-40B4-BE49-F238E27FC236}">
                <a16:creationId xmlns:a16="http://schemas.microsoft.com/office/drawing/2014/main" id="{FF9122A7-5B02-4527-A503-A4BB672B338A}"/>
              </a:ext>
            </a:extLst>
          </p:cNvPr>
          <p:cNvCxnSpPr>
            <a:cxnSpLocks/>
          </p:cNvCxnSpPr>
          <p:nvPr/>
        </p:nvCxnSpPr>
        <p:spPr>
          <a:xfrm flipV="1">
            <a:off x="8173347" y="5362771"/>
            <a:ext cx="157218" cy="13921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Прямоугольник 18">
            <a:extLst>
              <a:ext uri="{FF2B5EF4-FFF2-40B4-BE49-F238E27FC236}">
                <a16:creationId xmlns:a16="http://schemas.microsoft.com/office/drawing/2014/main" id="{DC8843B5-1520-4E45-8CAF-53209A269E49}"/>
              </a:ext>
            </a:extLst>
          </p:cNvPr>
          <p:cNvSpPr/>
          <p:nvPr/>
        </p:nvSpPr>
        <p:spPr>
          <a:xfrm>
            <a:off x="7477126" y="4907140"/>
            <a:ext cx="1089358" cy="1511263"/>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a:extLst>
              <a:ext uri="{FF2B5EF4-FFF2-40B4-BE49-F238E27FC236}">
                <a16:creationId xmlns:a16="http://schemas.microsoft.com/office/drawing/2014/main" id="{1CFD275C-E6FC-4459-AE8D-D8D07D14F050}"/>
              </a:ext>
            </a:extLst>
          </p:cNvPr>
          <p:cNvSpPr/>
          <p:nvPr/>
        </p:nvSpPr>
        <p:spPr>
          <a:xfrm>
            <a:off x="3191302" y="4907140"/>
            <a:ext cx="1089358" cy="1511263"/>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2" name="Прямая соединительная линия 21">
            <a:extLst>
              <a:ext uri="{FF2B5EF4-FFF2-40B4-BE49-F238E27FC236}">
                <a16:creationId xmlns:a16="http://schemas.microsoft.com/office/drawing/2014/main" id="{8F9132DA-B139-401E-936C-31B08EA90F6D}"/>
              </a:ext>
            </a:extLst>
          </p:cNvPr>
          <p:cNvCxnSpPr>
            <a:stCxn id="19" idx="0"/>
          </p:cNvCxnSpPr>
          <p:nvPr/>
        </p:nvCxnSpPr>
        <p:spPr>
          <a:xfrm flipV="1">
            <a:off x="8021805" y="4775340"/>
            <a:ext cx="0" cy="131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a:extLst>
              <a:ext uri="{FF2B5EF4-FFF2-40B4-BE49-F238E27FC236}">
                <a16:creationId xmlns:a16="http://schemas.microsoft.com/office/drawing/2014/main" id="{AE7B15A3-A3DA-4B1A-BF95-30932476DAEE}"/>
              </a:ext>
            </a:extLst>
          </p:cNvPr>
          <p:cNvCxnSpPr>
            <a:cxnSpLocks/>
          </p:cNvCxnSpPr>
          <p:nvPr/>
        </p:nvCxnSpPr>
        <p:spPr>
          <a:xfrm flipV="1">
            <a:off x="8575894" y="3114674"/>
            <a:ext cx="358410" cy="1792467"/>
          </a:xfrm>
          <a:prstGeom prst="line">
            <a:avLst/>
          </a:prstGeom>
          <a:ln w="2222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a:extLst>
              <a:ext uri="{FF2B5EF4-FFF2-40B4-BE49-F238E27FC236}">
                <a16:creationId xmlns:a16="http://schemas.microsoft.com/office/drawing/2014/main" id="{6478DBDA-2AD1-4BEF-8C1A-17DD4BC6A422}"/>
              </a:ext>
            </a:extLst>
          </p:cNvPr>
          <p:cNvCxnSpPr>
            <a:cxnSpLocks/>
          </p:cNvCxnSpPr>
          <p:nvPr/>
        </p:nvCxnSpPr>
        <p:spPr>
          <a:xfrm flipH="1" flipV="1">
            <a:off x="2758242" y="4307137"/>
            <a:ext cx="433060" cy="600003"/>
          </a:xfrm>
          <a:prstGeom prst="line">
            <a:avLst/>
          </a:prstGeom>
          <a:ln w="2222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44" name="Прямая со стрелкой 43">
            <a:extLst>
              <a:ext uri="{FF2B5EF4-FFF2-40B4-BE49-F238E27FC236}">
                <a16:creationId xmlns:a16="http://schemas.microsoft.com/office/drawing/2014/main" id="{30572AA8-DF09-491B-9EB4-4E1178F0A24B}"/>
              </a:ext>
            </a:extLst>
          </p:cNvPr>
          <p:cNvCxnSpPr>
            <a:cxnSpLocks/>
          </p:cNvCxnSpPr>
          <p:nvPr/>
        </p:nvCxnSpPr>
        <p:spPr>
          <a:xfrm flipV="1">
            <a:off x="10939463" y="3595688"/>
            <a:ext cx="228600" cy="25577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3FABFBD6-140B-4EA5-8EDB-74E9BE515C85}"/>
              </a:ext>
            </a:extLst>
          </p:cNvPr>
          <p:cNvSpPr txBox="1"/>
          <p:nvPr/>
        </p:nvSpPr>
        <p:spPr>
          <a:xfrm>
            <a:off x="10692444" y="3666800"/>
            <a:ext cx="301686" cy="369332"/>
          </a:xfrm>
          <a:prstGeom prst="rect">
            <a:avLst/>
          </a:prstGeom>
          <a:noFill/>
        </p:spPr>
        <p:txBody>
          <a:bodyPr wrap="square" rtlCol="0">
            <a:spAutoFit/>
          </a:bodyPr>
          <a:lstStyle/>
          <a:p>
            <a:r>
              <a:rPr lang="ru-RU" b="1" dirty="0">
                <a:solidFill>
                  <a:srgbClr val="FF0000"/>
                </a:solidFill>
              </a:rPr>
              <a:t>2</a:t>
            </a:r>
          </a:p>
        </p:txBody>
      </p:sp>
      <p:pic>
        <p:nvPicPr>
          <p:cNvPr id="49" name="Рисунок 48">
            <a:extLst>
              <a:ext uri="{FF2B5EF4-FFF2-40B4-BE49-F238E27FC236}">
                <a16:creationId xmlns:a16="http://schemas.microsoft.com/office/drawing/2014/main" id="{A769A892-F039-4FA6-A322-F93D2962025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19350" y="72810"/>
            <a:ext cx="7362825" cy="6703707"/>
          </a:xfrm>
          <a:prstGeom prst="rect">
            <a:avLst/>
          </a:prstGeom>
        </p:spPr>
      </p:pic>
    </p:spTree>
    <p:extLst>
      <p:ext uri="{BB962C8B-B14F-4D97-AF65-F5344CB8AC3E}">
        <p14:creationId xmlns:p14="http://schemas.microsoft.com/office/powerpoint/2010/main" val="1248318244"/>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9D0A853C-3E01-46A0-B9EC-A9CDBCBC815B}"/>
              </a:ext>
            </a:extLst>
          </p:cNvPr>
          <p:cNvPicPr>
            <a:picLocks noChangeAspect="1"/>
          </p:cNvPicPr>
          <p:nvPr/>
        </p:nvPicPr>
        <p:blipFill>
          <a:blip r:embed="rId2"/>
          <a:stretch>
            <a:fillRect/>
          </a:stretch>
        </p:blipFill>
        <p:spPr>
          <a:xfrm>
            <a:off x="2987335" y="1250512"/>
            <a:ext cx="4957922" cy="5536584"/>
          </a:xfrm>
          <a:prstGeom prst="rect">
            <a:avLst/>
          </a:prstGeom>
        </p:spPr>
      </p:pic>
      <p:sp>
        <p:nvSpPr>
          <p:cNvPr id="5" name="TextBox 4">
            <a:extLst>
              <a:ext uri="{FF2B5EF4-FFF2-40B4-BE49-F238E27FC236}">
                <a16:creationId xmlns:a16="http://schemas.microsoft.com/office/drawing/2014/main" id="{57F12AAC-2AEB-4580-A872-BCFC19A850A2}"/>
              </a:ext>
            </a:extLst>
          </p:cNvPr>
          <p:cNvSpPr txBox="1"/>
          <p:nvPr/>
        </p:nvSpPr>
        <p:spPr>
          <a:xfrm>
            <a:off x="297008" y="155360"/>
            <a:ext cx="11597984" cy="923330"/>
          </a:xfrm>
          <a:prstGeom prst="rect">
            <a:avLst/>
          </a:prstGeom>
          <a:noFill/>
        </p:spPr>
        <p:txBody>
          <a:bodyPr wrap="square" rtlCol="0">
            <a:spAutoFit/>
          </a:bodyPr>
          <a:lstStyle/>
          <a:p>
            <a:pPr algn="just"/>
            <a:r>
              <a:rPr lang="ru-RU" dirty="0"/>
              <a:t>8. После позиционирования элементов фурнитуры на виде сбоку механизм отобразится установленным на корпусе модели. Завершите работу команды установки фрагмента, нажав клавишу «</a:t>
            </a:r>
            <a:r>
              <a:rPr lang="ru-RU" dirty="0" err="1"/>
              <a:t>Esc</a:t>
            </a:r>
            <a:r>
              <a:rPr lang="ru-RU" dirty="0"/>
              <a:t>» на клавиатуре. Проверьте визуальную корректность сопряжения деталей механизма с боковинами шкафа-кровати.</a:t>
            </a:r>
          </a:p>
        </p:txBody>
      </p:sp>
      <p:sp>
        <p:nvSpPr>
          <p:cNvPr id="6" name="Прямоугольник 5">
            <a:extLst>
              <a:ext uri="{FF2B5EF4-FFF2-40B4-BE49-F238E27FC236}">
                <a16:creationId xmlns:a16="http://schemas.microsoft.com/office/drawing/2014/main" id="{1481EEC6-B47E-432A-B7EC-885893B4517F}"/>
              </a:ext>
            </a:extLst>
          </p:cNvPr>
          <p:cNvSpPr/>
          <p:nvPr/>
        </p:nvSpPr>
        <p:spPr>
          <a:xfrm>
            <a:off x="2583401" y="1078690"/>
            <a:ext cx="5765791" cy="562395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a16="http://schemas.microsoft.com/office/drawing/2014/main" id="{13425B27-7300-4B29-9CE3-0BF0EB1884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381" y="83389"/>
            <a:ext cx="7362825" cy="6703707"/>
          </a:xfrm>
          <a:prstGeom prst="rect">
            <a:avLst/>
          </a:prstGeom>
        </p:spPr>
      </p:pic>
    </p:spTree>
    <p:extLst>
      <p:ext uri="{BB962C8B-B14F-4D97-AF65-F5344CB8AC3E}">
        <p14:creationId xmlns:p14="http://schemas.microsoft.com/office/powerpoint/2010/main" val="236978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4201493-AE6C-4DDE-92EA-D883922ED08A}"/>
              </a:ext>
            </a:extLst>
          </p:cNvPr>
          <p:cNvSpPr txBox="1"/>
          <p:nvPr/>
        </p:nvSpPr>
        <p:spPr>
          <a:xfrm>
            <a:off x="319596" y="155357"/>
            <a:ext cx="11416684" cy="954107"/>
          </a:xfrm>
          <a:prstGeom prst="rect">
            <a:avLst/>
          </a:prstGeom>
          <a:noFill/>
        </p:spPr>
        <p:txBody>
          <a:bodyPr wrap="square" rtlCol="0">
            <a:spAutoFit/>
          </a:bodyPr>
          <a:lstStyle/>
          <a:p>
            <a:pPr algn="just"/>
            <a:r>
              <a:rPr lang="ru-RU" sz="1400" dirty="0"/>
              <a:t>9. Для корректной работы анимации раскладывания необходимо перенести установленный комплект механизма в соответствующий раздел дерева модели. В панели «Структура модели» найдите элемент «Комплект для шкаф-кровати...».</a:t>
            </a:r>
          </a:p>
          <a:p>
            <a:pPr algn="just"/>
            <a:r>
              <a:rPr lang="ru-RU" sz="1400" dirty="0"/>
              <a:t>Зажмите левую кнопку мыши и перетащите данный комплект внутрь папки «Анимация кроватного короба».</a:t>
            </a:r>
          </a:p>
          <a:p>
            <a:pPr algn="just"/>
            <a:r>
              <a:rPr lang="ru-RU" sz="1400" dirty="0"/>
              <a:t>Убедитесь, что механизм отображается в структуре строго внутри указанного подраздела (как показано на правом скриншоте).</a:t>
            </a:r>
          </a:p>
        </p:txBody>
      </p:sp>
      <p:grpSp>
        <p:nvGrpSpPr>
          <p:cNvPr id="15" name="Группа 14">
            <a:extLst>
              <a:ext uri="{FF2B5EF4-FFF2-40B4-BE49-F238E27FC236}">
                <a16:creationId xmlns:a16="http://schemas.microsoft.com/office/drawing/2014/main" id="{D41CA8F3-E1F1-4C30-8142-7E064D7BD22F}"/>
              </a:ext>
            </a:extLst>
          </p:cNvPr>
          <p:cNvGrpSpPr/>
          <p:nvPr/>
        </p:nvGrpSpPr>
        <p:grpSpPr>
          <a:xfrm>
            <a:off x="625532" y="1378266"/>
            <a:ext cx="3853142" cy="4101465"/>
            <a:chOff x="447675" y="1095375"/>
            <a:chExt cx="3853142" cy="4101465"/>
          </a:xfrm>
        </p:grpSpPr>
        <p:pic>
          <p:nvPicPr>
            <p:cNvPr id="5" name="Рисунок 4">
              <a:extLst>
                <a:ext uri="{FF2B5EF4-FFF2-40B4-BE49-F238E27FC236}">
                  <a16:creationId xmlns:a16="http://schemas.microsoft.com/office/drawing/2014/main" id="{3A201644-46C0-4B78-AE58-9CA33E7BDA9C}"/>
                </a:ext>
              </a:extLst>
            </p:cNvPr>
            <p:cNvPicPr>
              <a:picLocks noChangeAspect="1"/>
            </p:cNvPicPr>
            <p:nvPr/>
          </p:nvPicPr>
          <p:blipFill rotWithShape="1">
            <a:blip r:embed="rId2"/>
            <a:srcRect b="27993"/>
            <a:stretch/>
          </p:blipFill>
          <p:spPr>
            <a:xfrm>
              <a:off x="447675" y="1095375"/>
              <a:ext cx="3853142" cy="4101465"/>
            </a:xfrm>
            <a:prstGeom prst="rect">
              <a:avLst/>
            </a:prstGeom>
          </p:spPr>
        </p:pic>
        <p:cxnSp>
          <p:nvCxnSpPr>
            <p:cNvPr id="3" name="Соединитель: уступ 2">
              <a:extLst>
                <a:ext uri="{FF2B5EF4-FFF2-40B4-BE49-F238E27FC236}">
                  <a16:creationId xmlns:a16="http://schemas.microsoft.com/office/drawing/2014/main" id="{F95EA4A3-20CD-47F6-BCCC-6F48BB56AFE3}"/>
                </a:ext>
              </a:extLst>
            </p:cNvPr>
            <p:cNvCxnSpPr>
              <a:cxnSpLocks/>
              <a:stCxn id="9" idx="1"/>
              <a:endCxn id="7" idx="1"/>
            </p:cNvCxnSpPr>
            <p:nvPr/>
          </p:nvCxnSpPr>
          <p:spPr>
            <a:xfrm rot="10800000" flipH="1">
              <a:off x="1006474" y="3304943"/>
              <a:ext cx="235903" cy="414802"/>
            </a:xfrm>
            <a:prstGeom prst="bentConnector3">
              <a:avLst>
                <a:gd name="adj1" fmla="val -96904"/>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Прямоугольник 6">
              <a:extLst>
                <a:ext uri="{FF2B5EF4-FFF2-40B4-BE49-F238E27FC236}">
                  <a16:creationId xmlns:a16="http://schemas.microsoft.com/office/drawing/2014/main" id="{2567946B-C1E6-496A-956A-CC854082C94C}"/>
                </a:ext>
              </a:extLst>
            </p:cNvPr>
            <p:cNvSpPr/>
            <p:nvPr/>
          </p:nvSpPr>
          <p:spPr>
            <a:xfrm>
              <a:off x="1242378" y="3238268"/>
              <a:ext cx="1479550" cy="133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a:extLst>
                <a:ext uri="{FF2B5EF4-FFF2-40B4-BE49-F238E27FC236}">
                  <a16:creationId xmlns:a16="http://schemas.microsoft.com/office/drawing/2014/main" id="{5F247CAF-2157-4A4F-9A69-C2F2DB02AD99}"/>
                </a:ext>
              </a:extLst>
            </p:cNvPr>
            <p:cNvSpPr/>
            <p:nvPr/>
          </p:nvSpPr>
          <p:spPr>
            <a:xfrm>
              <a:off x="1006475" y="3653070"/>
              <a:ext cx="1479550" cy="1333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grpSp>
        <p:nvGrpSpPr>
          <p:cNvPr id="17" name="Группа 16">
            <a:extLst>
              <a:ext uri="{FF2B5EF4-FFF2-40B4-BE49-F238E27FC236}">
                <a16:creationId xmlns:a16="http://schemas.microsoft.com/office/drawing/2014/main" id="{4AD75425-EA0A-44A9-950C-1082A008CBAF}"/>
              </a:ext>
            </a:extLst>
          </p:cNvPr>
          <p:cNvGrpSpPr/>
          <p:nvPr/>
        </p:nvGrpSpPr>
        <p:grpSpPr>
          <a:xfrm>
            <a:off x="6136022" y="1171609"/>
            <a:ext cx="4419600" cy="4699099"/>
            <a:chOff x="5829300" y="1102519"/>
            <a:chExt cx="3505200" cy="3726872"/>
          </a:xfrm>
        </p:grpSpPr>
        <p:pic>
          <p:nvPicPr>
            <p:cNvPr id="6" name="Рисунок 5">
              <a:extLst>
                <a:ext uri="{FF2B5EF4-FFF2-40B4-BE49-F238E27FC236}">
                  <a16:creationId xmlns:a16="http://schemas.microsoft.com/office/drawing/2014/main" id="{FC584B7E-2E7B-4CC5-B750-5E0F8DE13162}"/>
                </a:ext>
              </a:extLst>
            </p:cNvPr>
            <p:cNvPicPr>
              <a:picLocks noChangeAspect="1"/>
            </p:cNvPicPr>
            <p:nvPr/>
          </p:nvPicPr>
          <p:blipFill rotWithShape="1">
            <a:blip r:embed="rId3"/>
            <a:srcRect b="22673"/>
            <a:stretch/>
          </p:blipFill>
          <p:spPr>
            <a:xfrm>
              <a:off x="5829300" y="1102519"/>
              <a:ext cx="3505200" cy="3726872"/>
            </a:xfrm>
            <a:prstGeom prst="rect">
              <a:avLst/>
            </a:prstGeom>
          </p:spPr>
        </p:pic>
        <p:sp>
          <p:nvSpPr>
            <p:cNvPr id="16" name="Прямоугольник 15">
              <a:extLst>
                <a:ext uri="{FF2B5EF4-FFF2-40B4-BE49-F238E27FC236}">
                  <a16:creationId xmlns:a16="http://schemas.microsoft.com/office/drawing/2014/main" id="{BB9B18C4-8A29-4A70-A3DC-F85B67245482}"/>
                </a:ext>
              </a:extLst>
            </p:cNvPr>
            <p:cNvSpPr/>
            <p:nvPr/>
          </p:nvSpPr>
          <p:spPr>
            <a:xfrm>
              <a:off x="6415405" y="3212074"/>
              <a:ext cx="1479550" cy="1333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8" name="Стрелка: вправо 17">
            <a:extLst>
              <a:ext uri="{FF2B5EF4-FFF2-40B4-BE49-F238E27FC236}">
                <a16:creationId xmlns:a16="http://schemas.microsoft.com/office/drawing/2014/main" id="{46B875DB-B1A9-4D57-A968-529F84215D31}"/>
              </a:ext>
            </a:extLst>
          </p:cNvPr>
          <p:cNvSpPr/>
          <p:nvPr/>
        </p:nvSpPr>
        <p:spPr>
          <a:xfrm>
            <a:off x="4640116" y="2079959"/>
            <a:ext cx="1155119" cy="2882400"/>
          </a:xfrm>
          <a:prstGeom prst="right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a:extLst>
              <a:ext uri="{FF2B5EF4-FFF2-40B4-BE49-F238E27FC236}">
                <a16:creationId xmlns:a16="http://schemas.microsoft.com/office/drawing/2014/main" id="{FC7E9C9C-B0DB-47FA-BA4B-374036C2DC4A}"/>
              </a:ext>
            </a:extLst>
          </p:cNvPr>
          <p:cNvSpPr/>
          <p:nvPr/>
        </p:nvSpPr>
        <p:spPr>
          <a:xfrm>
            <a:off x="319596" y="1074197"/>
            <a:ext cx="11603115" cy="5628443"/>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1" name="Рисунок 20">
            <a:extLst>
              <a:ext uri="{FF2B5EF4-FFF2-40B4-BE49-F238E27FC236}">
                <a16:creationId xmlns:a16="http://schemas.microsoft.com/office/drawing/2014/main" id="{1B7AD830-3CC1-40E0-AF23-5467CB6540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9350" y="72810"/>
            <a:ext cx="7362825" cy="6703707"/>
          </a:xfrm>
          <a:prstGeom prst="rect">
            <a:avLst/>
          </a:prstGeom>
        </p:spPr>
      </p:pic>
    </p:spTree>
    <p:extLst>
      <p:ext uri="{BB962C8B-B14F-4D97-AF65-F5344CB8AC3E}">
        <p14:creationId xmlns:p14="http://schemas.microsoft.com/office/powerpoint/2010/main" val="393541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3E298FC8-2C0B-41C2-9138-8B9D21D4085A}"/>
              </a:ext>
            </a:extLst>
          </p:cNvPr>
          <p:cNvPicPr>
            <a:picLocks noChangeAspect="1"/>
          </p:cNvPicPr>
          <p:nvPr/>
        </p:nvPicPr>
        <p:blipFill rotWithShape="1">
          <a:blip r:embed="rId2"/>
          <a:srcRect r="54644"/>
          <a:stretch/>
        </p:blipFill>
        <p:spPr>
          <a:xfrm>
            <a:off x="607878" y="994056"/>
            <a:ext cx="3962399" cy="5514829"/>
          </a:xfrm>
          <a:prstGeom prst="rect">
            <a:avLst/>
          </a:prstGeom>
        </p:spPr>
      </p:pic>
      <p:grpSp>
        <p:nvGrpSpPr>
          <p:cNvPr id="2" name="Группа 1">
            <a:extLst>
              <a:ext uri="{FF2B5EF4-FFF2-40B4-BE49-F238E27FC236}">
                <a16:creationId xmlns:a16="http://schemas.microsoft.com/office/drawing/2014/main" id="{5D8D8E90-A06B-45CA-9BD5-3E7E316CB986}"/>
              </a:ext>
            </a:extLst>
          </p:cNvPr>
          <p:cNvGrpSpPr/>
          <p:nvPr/>
        </p:nvGrpSpPr>
        <p:grpSpPr>
          <a:xfrm>
            <a:off x="4565056" y="994056"/>
            <a:ext cx="7519070" cy="5389370"/>
            <a:chOff x="4538662" y="900112"/>
            <a:chExt cx="6634163" cy="4755104"/>
          </a:xfrm>
        </p:grpSpPr>
        <p:pic>
          <p:nvPicPr>
            <p:cNvPr id="5" name="Рисунок 4">
              <a:extLst>
                <a:ext uri="{FF2B5EF4-FFF2-40B4-BE49-F238E27FC236}">
                  <a16:creationId xmlns:a16="http://schemas.microsoft.com/office/drawing/2014/main" id="{01DD718F-0E19-4530-8747-25A6B73904DF}"/>
                </a:ext>
              </a:extLst>
            </p:cNvPr>
            <p:cNvPicPr>
              <a:picLocks noChangeAspect="1"/>
            </p:cNvPicPr>
            <p:nvPr/>
          </p:nvPicPr>
          <p:blipFill rotWithShape="1">
            <a:blip r:embed="rId2"/>
            <a:srcRect l="59293" t="15720" r="3270" b="16111"/>
            <a:stretch/>
          </p:blipFill>
          <p:spPr>
            <a:xfrm>
              <a:off x="4538662" y="980148"/>
              <a:ext cx="4067176" cy="4675068"/>
            </a:xfrm>
            <a:prstGeom prst="rect">
              <a:avLst/>
            </a:prstGeom>
          </p:spPr>
        </p:pic>
        <p:pic>
          <p:nvPicPr>
            <p:cNvPr id="6" name="Рисунок 5">
              <a:extLst>
                <a:ext uri="{FF2B5EF4-FFF2-40B4-BE49-F238E27FC236}">
                  <a16:creationId xmlns:a16="http://schemas.microsoft.com/office/drawing/2014/main" id="{6B13FE10-B99D-4127-ACB6-DF8F6DC38811}"/>
                </a:ext>
              </a:extLst>
            </p:cNvPr>
            <p:cNvPicPr>
              <a:picLocks noChangeAspect="1"/>
            </p:cNvPicPr>
            <p:nvPr/>
          </p:nvPicPr>
          <p:blipFill rotWithShape="1">
            <a:blip r:embed="rId3"/>
            <a:srcRect l="9038" t="2824" r="16134" b="6975"/>
            <a:stretch/>
          </p:blipFill>
          <p:spPr>
            <a:xfrm>
              <a:off x="8963025" y="900112"/>
              <a:ext cx="2209800" cy="4433888"/>
            </a:xfrm>
            <a:prstGeom prst="rect">
              <a:avLst/>
            </a:prstGeom>
          </p:spPr>
        </p:pic>
        <p:sp>
          <p:nvSpPr>
            <p:cNvPr id="7" name="Стрелка: вправо 6">
              <a:extLst>
                <a:ext uri="{FF2B5EF4-FFF2-40B4-BE49-F238E27FC236}">
                  <a16:creationId xmlns:a16="http://schemas.microsoft.com/office/drawing/2014/main" id="{9109C2A1-3633-4B13-8E03-5030611EB2C9}"/>
                </a:ext>
              </a:extLst>
            </p:cNvPr>
            <p:cNvSpPr/>
            <p:nvPr/>
          </p:nvSpPr>
          <p:spPr>
            <a:xfrm>
              <a:off x="7877175" y="1845468"/>
              <a:ext cx="1019175" cy="2543175"/>
            </a:xfrm>
            <a:prstGeom prst="right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8" name="TextBox 7">
            <a:extLst>
              <a:ext uri="{FF2B5EF4-FFF2-40B4-BE49-F238E27FC236}">
                <a16:creationId xmlns:a16="http://schemas.microsoft.com/office/drawing/2014/main" id="{40E0B6C5-28B7-41B4-BAD9-9F25C48C0B86}"/>
              </a:ext>
            </a:extLst>
          </p:cNvPr>
          <p:cNvSpPr txBox="1"/>
          <p:nvPr/>
        </p:nvSpPr>
        <p:spPr>
          <a:xfrm>
            <a:off x="267809" y="-12978"/>
            <a:ext cx="11656381" cy="1077218"/>
          </a:xfrm>
          <a:prstGeom prst="rect">
            <a:avLst/>
          </a:prstGeom>
          <a:noFill/>
        </p:spPr>
        <p:txBody>
          <a:bodyPr wrap="square" rtlCol="0">
            <a:spAutoFit/>
          </a:bodyPr>
          <a:lstStyle/>
          <a:p>
            <a:r>
              <a:rPr lang="ru-RU" sz="1600" dirty="0"/>
              <a:t>10. В панели «Структура модели» выделите папку «Анимация кроватного короба» (1). Ниже, в панели «Свойства», найдите строку «Анимация» (2). Для проверки движения нажмите на кнопку со стрелкой (значок запуска анимации) в крайней правой части этой строки. После активации команды кроватное основание в окне визуализации автоматически перейдет в закрытое состояние (шкаф закроется).</a:t>
            </a:r>
          </a:p>
        </p:txBody>
      </p:sp>
      <p:cxnSp>
        <p:nvCxnSpPr>
          <p:cNvPr id="9" name="Прямая со стрелкой 8">
            <a:extLst>
              <a:ext uri="{FF2B5EF4-FFF2-40B4-BE49-F238E27FC236}">
                <a16:creationId xmlns:a16="http://schemas.microsoft.com/office/drawing/2014/main" id="{C541E05E-9DBE-44AE-8518-8D5C0EDECC10}"/>
              </a:ext>
            </a:extLst>
          </p:cNvPr>
          <p:cNvCxnSpPr/>
          <p:nvPr/>
        </p:nvCxnSpPr>
        <p:spPr>
          <a:xfrm flipH="1">
            <a:off x="3209925" y="2760855"/>
            <a:ext cx="24765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D609D89-BBB9-40D9-9B76-06BB760896A3}"/>
              </a:ext>
            </a:extLst>
          </p:cNvPr>
          <p:cNvSpPr txBox="1"/>
          <p:nvPr/>
        </p:nvSpPr>
        <p:spPr>
          <a:xfrm>
            <a:off x="3457575" y="2576189"/>
            <a:ext cx="301686" cy="369332"/>
          </a:xfrm>
          <a:prstGeom prst="rect">
            <a:avLst/>
          </a:prstGeom>
          <a:noFill/>
        </p:spPr>
        <p:txBody>
          <a:bodyPr wrap="none" rtlCol="0">
            <a:spAutoFit/>
          </a:bodyPr>
          <a:lstStyle/>
          <a:p>
            <a:r>
              <a:rPr lang="ru-RU" b="1" dirty="0">
                <a:solidFill>
                  <a:srgbClr val="FF0000"/>
                </a:solidFill>
              </a:rPr>
              <a:t>1</a:t>
            </a:r>
          </a:p>
        </p:txBody>
      </p:sp>
      <p:cxnSp>
        <p:nvCxnSpPr>
          <p:cNvPr id="11" name="Прямая со стрелкой 10">
            <a:extLst>
              <a:ext uri="{FF2B5EF4-FFF2-40B4-BE49-F238E27FC236}">
                <a16:creationId xmlns:a16="http://schemas.microsoft.com/office/drawing/2014/main" id="{A8B4B8D9-818A-4BDC-8BA5-A575E4198D42}"/>
              </a:ext>
            </a:extLst>
          </p:cNvPr>
          <p:cNvCxnSpPr/>
          <p:nvPr/>
        </p:nvCxnSpPr>
        <p:spPr>
          <a:xfrm flipH="1">
            <a:off x="4322627" y="6306846"/>
            <a:ext cx="24765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F67E62B-297B-442F-86F5-747DA1A7AC0F}"/>
              </a:ext>
            </a:extLst>
          </p:cNvPr>
          <p:cNvSpPr txBox="1"/>
          <p:nvPr/>
        </p:nvSpPr>
        <p:spPr>
          <a:xfrm>
            <a:off x="4570277" y="6122180"/>
            <a:ext cx="301686" cy="369332"/>
          </a:xfrm>
          <a:prstGeom prst="rect">
            <a:avLst/>
          </a:prstGeom>
          <a:noFill/>
        </p:spPr>
        <p:txBody>
          <a:bodyPr wrap="none" rtlCol="0">
            <a:spAutoFit/>
          </a:bodyPr>
          <a:lstStyle/>
          <a:p>
            <a:r>
              <a:rPr lang="ru-RU" b="1" dirty="0">
                <a:solidFill>
                  <a:srgbClr val="FF0000"/>
                </a:solidFill>
              </a:rPr>
              <a:t>2</a:t>
            </a:r>
          </a:p>
        </p:txBody>
      </p:sp>
      <p:sp>
        <p:nvSpPr>
          <p:cNvPr id="13" name="Прямоугольник 12">
            <a:extLst>
              <a:ext uri="{FF2B5EF4-FFF2-40B4-BE49-F238E27FC236}">
                <a16:creationId xmlns:a16="http://schemas.microsoft.com/office/drawing/2014/main" id="{C34933B2-F6FC-42DF-A0EE-28E6B74D0F50}"/>
              </a:ext>
            </a:extLst>
          </p:cNvPr>
          <p:cNvSpPr/>
          <p:nvPr/>
        </p:nvSpPr>
        <p:spPr>
          <a:xfrm>
            <a:off x="319596" y="994055"/>
            <a:ext cx="11656381" cy="5708585"/>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a:extLst>
              <a:ext uri="{FF2B5EF4-FFF2-40B4-BE49-F238E27FC236}">
                <a16:creationId xmlns:a16="http://schemas.microsoft.com/office/drawing/2014/main" id="{29E2716C-ABC5-47EB-838D-CE4566F947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9350" y="72810"/>
            <a:ext cx="7362825" cy="6703707"/>
          </a:xfrm>
          <a:prstGeom prst="rect">
            <a:avLst/>
          </a:prstGeom>
        </p:spPr>
      </p:pic>
    </p:spTree>
    <p:extLst>
      <p:ext uri="{BB962C8B-B14F-4D97-AF65-F5344CB8AC3E}">
        <p14:creationId xmlns:p14="http://schemas.microsoft.com/office/powerpoint/2010/main" val="221626076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312</TotalTime>
  <Words>561</Words>
  <Application>Microsoft Office PowerPoint</Application>
  <PresentationFormat>Широкоэкранный</PresentationFormat>
  <Paragraphs>57</Paragraphs>
  <Slides>10</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10</vt:i4>
      </vt:variant>
    </vt:vector>
  </HeadingPairs>
  <TitlesOfParts>
    <vt:vector size="14" baseType="lpstr">
      <vt:lpstr>Arial</vt:lpstr>
      <vt:lpstr>Calibri</vt:lpstr>
      <vt:lpstr>Calibri Light</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Артур</dc:creator>
  <cp:lastModifiedBy>Артур</cp:lastModifiedBy>
  <cp:revision>20</cp:revision>
  <dcterms:created xsi:type="dcterms:W3CDTF">2026-06-03T07:00:24Z</dcterms:created>
  <dcterms:modified xsi:type="dcterms:W3CDTF">2026-06-05T11:11:37Z</dcterms:modified>
</cp:coreProperties>
</file>